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Override7.xml" ContentType="application/vnd.openxmlformats-officedocument.themeOverr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Override5.xml" ContentType="application/vnd.openxmlformats-officedocument.themeOverride+xml"/>
  <Override PartName="/ppt/theme/themeOverride10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xls" ContentType="application/vnd.ms-exce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9.xml" ContentType="application/vnd.openxmlformats-officedocument.themeOverr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rts/chart6.xml" ContentType="application/vnd.openxmlformats-officedocument.drawingml.chart+xml"/>
  <Override PartName="/ppt/charts/chart10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99" r:id="rId3"/>
    <p:sldId id="585" r:id="rId4"/>
    <p:sldId id="317" r:id="rId5"/>
    <p:sldId id="584" r:id="rId6"/>
    <p:sldId id="586" r:id="rId7"/>
    <p:sldId id="454" r:id="rId8"/>
    <p:sldId id="551" r:id="rId9"/>
    <p:sldId id="581" r:id="rId10"/>
    <p:sldId id="340" r:id="rId11"/>
    <p:sldId id="315" r:id="rId12"/>
    <p:sldId id="476" r:id="rId13"/>
    <p:sldId id="459" r:id="rId14"/>
    <p:sldId id="342" r:id="rId15"/>
    <p:sldId id="354" r:id="rId16"/>
    <p:sldId id="358" r:id="rId17"/>
    <p:sldId id="577" r:id="rId18"/>
    <p:sldId id="344" r:id="rId19"/>
    <p:sldId id="323" r:id="rId20"/>
    <p:sldId id="589" r:id="rId21"/>
    <p:sldId id="561" r:id="rId22"/>
    <p:sldId id="582" r:id="rId23"/>
    <p:sldId id="346" r:id="rId24"/>
    <p:sldId id="327" r:id="rId25"/>
    <p:sldId id="588" r:id="rId26"/>
    <p:sldId id="535" r:id="rId27"/>
    <p:sldId id="536" r:id="rId28"/>
  </p:sldIdLst>
  <p:sldSz cx="9144000" cy="6858000" type="screen4x3"/>
  <p:notesSz cx="6662738" cy="9926638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CCFF"/>
    <a:srgbClr val="FFFF99"/>
    <a:srgbClr val="FFFFFF"/>
    <a:srgbClr val="CCECFF"/>
    <a:srgbClr val="CCFFFF"/>
    <a:srgbClr val="DDDDDD"/>
    <a:srgbClr val="FF0000"/>
    <a:srgbClr val="3366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9" autoAdjust="0"/>
    <p:restoredTop sz="99644" autoAdjust="0"/>
  </p:normalViewPr>
  <p:slideViewPr>
    <p:cSldViewPr>
      <p:cViewPr>
        <p:scale>
          <a:sx n="90" d="100"/>
          <a:sy n="90" d="100"/>
        </p:scale>
        <p:origin x="-1422" y="-120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Planilha_do_Microsoft_Office_Excel1.xlsx"/><Relationship Id="rId1" Type="http://schemas.openxmlformats.org/officeDocument/2006/relationships/themeOverride" Target="../theme/themeOverride2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Planilha_do_Microsoft_Office_Excel2.xlsx"/><Relationship Id="rId1" Type="http://schemas.openxmlformats.org/officeDocument/2006/relationships/themeOverride" Target="../theme/themeOverride3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Planilha_do_Microsoft_Office_Excel3.xlsx"/><Relationship Id="rId1" Type="http://schemas.openxmlformats.org/officeDocument/2006/relationships/themeOverride" Target="../theme/themeOverride4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Planilha_do_Microsoft_Office_Excel4.xlsx"/><Relationship Id="rId1" Type="http://schemas.openxmlformats.org/officeDocument/2006/relationships/themeOverride" Target="../theme/themeOverride5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Planilha_do_Microsoft_Office_Excel5.xlsx"/><Relationship Id="rId1" Type="http://schemas.openxmlformats.org/officeDocument/2006/relationships/themeOverride" Target="../theme/themeOverride6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Planilha_do_Microsoft_Office_Excel6.xlsx"/><Relationship Id="rId1" Type="http://schemas.openxmlformats.org/officeDocument/2006/relationships/themeOverride" Target="../theme/themeOverride7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Planilha_do_Microsoft_Office_Excel7.xlsx"/><Relationship Id="rId1" Type="http://schemas.openxmlformats.org/officeDocument/2006/relationships/themeOverride" Target="../theme/themeOverride8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Planilha_do_Microsoft_Office_Excel8.xlsx"/><Relationship Id="rId1" Type="http://schemas.openxmlformats.org/officeDocument/2006/relationships/themeOverride" Target="../theme/themeOverride9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Planilha_do_Microsoft_Office_Excel9.xlsx"/><Relationship Id="rId1" Type="http://schemas.openxmlformats.org/officeDocument/2006/relationships/themeOverride" Target="../theme/themeOverride10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Planilha_do_Microsoft_Office_Excel10.xlsx"/><Relationship Id="rId1" Type="http://schemas.openxmlformats.org/officeDocument/2006/relationships/themeOverride" Target="../theme/themeOverrid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5.899159972007903E-2"/>
          <c:y val="1.8865178014886526E-2"/>
          <c:w val="0.93399491317855232"/>
          <c:h val="0.88023723096102369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accent1">
                <a:lumMod val="75000"/>
              </a:schemeClr>
            </a:solidFill>
          </c:spPr>
          <c:cat>
            <c:strRef>
              <c:f>Plan1!$A$1:$A$13</c:f>
              <c:strCache>
                <c:ptCount val="13"/>
                <c:pt idx="0">
                  <c:v>29,I</c:v>
                </c:pt>
                <c:pt idx="1">
                  <c:v>40,V</c:v>
                </c:pt>
                <c:pt idx="2">
                  <c:v>39</c:v>
                </c:pt>
                <c:pt idx="3">
                  <c:v>29,VI</c:v>
                </c:pt>
                <c:pt idx="4">
                  <c:v>40,I</c:v>
                </c:pt>
                <c:pt idx="5">
                  <c:v>29,II</c:v>
                </c:pt>
                <c:pt idx="6">
                  <c:v>29,IV</c:v>
                </c:pt>
                <c:pt idx="7">
                  <c:v>40,III</c:v>
                </c:pt>
                <c:pt idx="8">
                  <c:v>30</c:v>
                </c:pt>
                <c:pt idx="9">
                  <c:v>29,XV</c:v>
                </c:pt>
                <c:pt idx="10">
                  <c:v>29,XVI</c:v>
                </c:pt>
                <c:pt idx="11">
                  <c:v>34</c:v>
                </c:pt>
                <c:pt idx="12">
                  <c:v>Outros</c:v>
                </c:pt>
              </c:strCache>
            </c:strRef>
          </c:cat>
          <c:val>
            <c:numRef>
              <c:f>Plan1!$B$1:$B$13</c:f>
              <c:numCache>
                <c:formatCode>General</c:formatCode>
                <c:ptCount val="13"/>
                <c:pt idx="0">
                  <c:v>964</c:v>
                </c:pt>
                <c:pt idx="1">
                  <c:v>165</c:v>
                </c:pt>
                <c:pt idx="2">
                  <c:v>116</c:v>
                </c:pt>
                <c:pt idx="3">
                  <c:v>108</c:v>
                </c:pt>
                <c:pt idx="4">
                  <c:v>99</c:v>
                </c:pt>
                <c:pt idx="5">
                  <c:v>89</c:v>
                </c:pt>
                <c:pt idx="6">
                  <c:v>61</c:v>
                </c:pt>
                <c:pt idx="7">
                  <c:v>40</c:v>
                </c:pt>
                <c:pt idx="8">
                  <c:v>32</c:v>
                </c:pt>
                <c:pt idx="9">
                  <c:v>32</c:v>
                </c:pt>
                <c:pt idx="10">
                  <c:v>32</c:v>
                </c:pt>
                <c:pt idx="11">
                  <c:v>29</c:v>
                </c:pt>
                <c:pt idx="12">
                  <c:v>91</c:v>
                </c:pt>
              </c:numCache>
            </c:numRef>
          </c:val>
        </c:ser>
        <c:dLbls>
          <c:showVal val="1"/>
        </c:dLbls>
        <c:axId val="93984256"/>
        <c:axId val="93985792"/>
      </c:barChart>
      <c:catAx>
        <c:axId val="93984256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/>
            </a:pPr>
            <a:endParaRPr lang="pt-BR"/>
          </a:p>
        </c:txPr>
        <c:crossAx val="93985792"/>
        <c:crosses val="autoZero"/>
        <c:auto val="1"/>
        <c:lblAlgn val="ctr"/>
        <c:lblOffset val="100"/>
      </c:catAx>
      <c:valAx>
        <c:axId val="93985792"/>
        <c:scaling>
          <c:orientation val="minMax"/>
        </c:scaling>
        <c:axPos val="l"/>
        <c:numFmt formatCode="General" sourceLinked="1"/>
        <c:tickLblPos val="nextTo"/>
        <c:crossAx val="93984256"/>
        <c:crosses val="autoZero"/>
        <c:crossBetween val="between"/>
      </c:valAx>
      <c:spPr>
        <a:solidFill>
          <a:schemeClr val="accent5">
            <a:lumMod val="40000"/>
            <a:lumOff val="60000"/>
          </a:schemeClr>
        </a:solidFill>
      </c:spPr>
    </c:plotArea>
    <c:plotVisOnly val="1"/>
    <c:dispBlanksAs val="gap"/>
  </c:chart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FFFF99"/>
            </a:solidFill>
          </c:spPr>
          <c:cat>
            <c:strRef>
              <c:f>Plan1!$D$1:$D$4</c:f>
              <c:strCache>
                <c:ptCount val="4"/>
                <c:pt idx="0">
                  <c:v>A3</c:v>
                </c:pt>
                <c:pt idx="1">
                  <c:v>A1</c:v>
                </c:pt>
                <c:pt idx="2">
                  <c:v>A2</c:v>
                </c:pt>
                <c:pt idx="3">
                  <c:v>A4</c:v>
                </c:pt>
              </c:strCache>
            </c:strRef>
          </c:cat>
          <c:val>
            <c:numRef>
              <c:f>Plan1!$E$1:$E$4</c:f>
              <c:numCache>
                <c:formatCode>General</c:formatCode>
                <c:ptCount val="4"/>
                <c:pt idx="0">
                  <c:v>1361</c:v>
                </c:pt>
                <c:pt idx="1">
                  <c:v>413</c:v>
                </c:pt>
                <c:pt idx="2">
                  <c:v>82</c:v>
                </c:pt>
                <c:pt idx="3">
                  <c:v>2</c:v>
                </c:pt>
              </c:numCache>
            </c:numRef>
          </c:val>
        </c:ser>
        <c:dLbls>
          <c:showVal val="1"/>
        </c:dLbls>
        <c:axId val="94764416"/>
        <c:axId val="95024256"/>
      </c:barChart>
      <c:catAx>
        <c:axId val="94764416"/>
        <c:scaling>
          <c:orientation val="minMax"/>
        </c:scaling>
        <c:axPos val="b"/>
        <c:tickLblPos val="nextTo"/>
        <c:crossAx val="95024256"/>
        <c:crosses val="autoZero"/>
        <c:auto val="1"/>
        <c:lblAlgn val="ctr"/>
        <c:lblOffset val="100"/>
      </c:catAx>
      <c:valAx>
        <c:axId val="95024256"/>
        <c:scaling>
          <c:orientation val="minMax"/>
        </c:scaling>
        <c:axPos val="l"/>
        <c:numFmt formatCode="General" sourceLinked="1"/>
        <c:tickLblPos val="nextTo"/>
        <c:crossAx val="94764416"/>
        <c:crosses val="autoZero"/>
        <c:crossBetween val="between"/>
      </c:valAx>
      <c:spPr>
        <a:solidFill>
          <a:schemeClr val="accent5">
            <a:lumMod val="20000"/>
            <a:lumOff val="80000"/>
          </a:schemeClr>
        </a:solidFill>
      </c:spPr>
    </c:plotArea>
    <c:plotVisOnly val="1"/>
    <c:dispBlanksAs val="gap"/>
  </c:chart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lumMod val="75000"/>
              </a:schemeClr>
            </a:solidFill>
          </c:spPr>
          <c:cat>
            <c:strRef>
              <c:f>Plan1!$G$1:$G$13</c:f>
              <c:strCache>
                <c:ptCount val="13"/>
                <c:pt idx="0">
                  <c:v>29,I</c:v>
                </c:pt>
                <c:pt idx="1">
                  <c:v>39</c:v>
                </c:pt>
                <c:pt idx="2">
                  <c:v>40,V</c:v>
                </c:pt>
                <c:pt idx="3">
                  <c:v>29,VI</c:v>
                </c:pt>
                <c:pt idx="4">
                  <c:v>40,I</c:v>
                </c:pt>
                <c:pt idx="5">
                  <c:v>29,IV</c:v>
                </c:pt>
                <c:pt idx="6">
                  <c:v>29,II</c:v>
                </c:pt>
                <c:pt idx="7">
                  <c:v>40,III</c:v>
                </c:pt>
                <c:pt idx="8">
                  <c:v>34</c:v>
                </c:pt>
                <c:pt idx="9">
                  <c:v>29,III</c:v>
                </c:pt>
                <c:pt idx="10">
                  <c:v>29,XVI</c:v>
                </c:pt>
                <c:pt idx="11">
                  <c:v>29,XV</c:v>
                </c:pt>
                <c:pt idx="12">
                  <c:v>Outros</c:v>
                </c:pt>
              </c:strCache>
            </c:strRef>
          </c:cat>
          <c:val>
            <c:numRef>
              <c:f>Plan1!$H$1:$H$13</c:f>
              <c:numCache>
                <c:formatCode>General</c:formatCode>
                <c:ptCount val="13"/>
                <c:pt idx="0">
                  <c:v>228</c:v>
                </c:pt>
                <c:pt idx="1">
                  <c:v>40</c:v>
                </c:pt>
                <c:pt idx="2">
                  <c:v>40</c:v>
                </c:pt>
                <c:pt idx="3">
                  <c:v>33</c:v>
                </c:pt>
                <c:pt idx="4">
                  <c:v>25</c:v>
                </c:pt>
                <c:pt idx="5">
                  <c:v>23</c:v>
                </c:pt>
                <c:pt idx="6">
                  <c:v>21</c:v>
                </c:pt>
                <c:pt idx="7">
                  <c:v>19</c:v>
                </c:pt>
                <c:pt idx="8">
                  <c:v>12</c:v>
                </c:pt>
                <c:pt idx="9">
                  <c:v>10</c:v>
                </c:pt>
                <c:pt idx="10">
                  <c:v>8</c:v>
                </c:pt>
                <c:pt idx="11">
                  <c:v>8</c:v>
                </c:pt>
                <c:pt idx="12">
                  <c:v>19</c:v>
                </c:pt>
              </c:numCache>
            </c:numRef>
          </c:val>
        </c:ser>
        <c:dLbls>
          <c:showVal val="1"/>
        </c:dLbls>
        <c:axId val="95278976"/>
        <c:axId val="95280512"/>
      </c:barChart>
      <c:catAx>
        <c:axId val="95278976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/>
            </a:pPr>
            <a:endParaRPr lang="pt-BR"/>
          </a:p>
        </c:txPr>
        <c:crossAx val="95280512"/>
        <c:crosses val="autoZero"/>
        <c:auto val="1"/>
        <c:lblAlgn val="ctr"/>
        <c:lblOffset val="100"/>
      </c:catAx>
      <c:valAx>
        <c:axId val="95280512"/>
        <c:scaling>
          <c:orientation val="minMax"/>
        </c:scaling>
        <c:axPos val="l"/>
        <c:numFmt formatCode="General" sourceLinked="1"/>
        <c:tickLblPos val="nextTo"/>
        <c:crossAx val="95278976"/>
        <c:crosses val="autoZero"/>
        <c:crossBetween val="between"/>
      </c:valAx>
      <c:spPr>
        <a:solidFill>
          <a:schemeClr val="accent5">
            <a:lumMod val="40000"/>
            <a:lumOff val="60000"/>
          </a:schemeClr>
        </a:solidFill>
      </c:spPr>
    </c:plotArea>
    <c:plotVisOnly val="1"/>
    <c:dispBlanksAs val="gap"/>
  </c:chart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lumMod val="75000"/>
              </a:schemeClr>
            </a:solidFill>
          </c:spPr>
          <c:cat>
            <c:strRef>
              <c:f>Plan1!$A$24:$A$46</c:f>
              <c:strCache>
                <c:ptCount val="23"/>
                <c:pt idx="0">
                  <c:v>BOTAFOGO</c:v>
                </c:pt>
                <c:pt idx="1">
                  <c:v>CENTRO</c:v>
                </c:pt>
                <c:pt idx="2">
                  <c:v>TIJUCA</c:v>
                </c:pt>
                <c:pt idx="3">
                  <c:v>OUTROS</c:v>
                </c:pt>
                <c:pt idx="4">
                  <c:v>COPACABANA</c:v>
                </c:pt>
                <c:pt idx="5">
                  <c:v>JARDIM BOTÂNICO</c:v>
                </c:pt>
                <c:pt idx="6">
                  <c:v>GRAJAÚ</c:v>
                </c:pt>
                <c:pt idx="7">
                  <c:v>MARACANÃ</c:v>
                </c:pt>
                <c:pt idx="8">
                  <c:v>LEBLON</c:v>
                </c:pt>
                <c:pt idx="9">
                  <c:v>VILA ISABEL</c:v>
                </c:pt>
                <c:pt idx="10">
                  <c:v>LARANJEIRAS</c:v>
                </c:pt>
                <c:pt idx="11">
                  <c:v>FLAMENGO</c:v>
                </c:pt>
                <c:pt idx="12">
                  <c:v>CATETE</c:v>
                </c:pt>
                <c:pt idx="13">
                  <c:v>ANDARAÍ</c:v>
                </c:pt>
                <c:pt idx="14">
                  <c:v>RIO COMPRIDO</c:v>
                </c:pt>
                <c:pt idx="15">
                  <c:v>SÃO CRISTÓVÃO</c:v>
                </c:pt>
                <c:pt idx="16">
                  <c:v>SANTA TERESA</c:v>
                </c:pt>
                <c:pt idx="17">
                  <c:v>IPANEMA</c:v>
                </c:pt>
                <c:pt idx="18">
                  <c:v>HUMAITÁ</c:v>
                </c:pt>
                <c:pt idx="19">
                  <c:v>LAGOA</c:v>
                </c:pt>
                <c:pt idx="20">
                  <c:v>CIDADE NOVA</c:v>
                </c:pt>
                <c:pt idx="21">
                  <c:v>GÁVEA</c:v>
                </c:pt>
                <c:pt idx="22">
                  <c:v>PRAÇA DA BANDEIRA</c:v>
                </c:pt>
              </c:strCache>
            </c:strRef>
          </c:cat>
          <c:val>
            <c:numRef>
              <c:f>Plan1!$B$24:$B$46</c:f>
              <c:numCache>
                <c:formatCode>General</c:formatCode>
                <c:ptCount val="23"/>
                <c:pt idx="0">
                  <c:v>107</c:v>
                </c:pt>
                <c:pt idx="1">
                  <c:v>90</c:v>
                </c:pt>
                <c:pt idx="2">
                  <c:v>50</c:v>
                </c:pt>
                <c:pt idx="3">
                  <c:v>35</c:v>
                </c:pt>
                <c:pt idx="4">
                  <c:v>33</c:v>
                </c:pt>
                <c:pt idx="5">
                  <c:v>19</c:v>
                </c:pt>
                <c:pt idx="6">
                  <c:v>14</c:v>
                </c:pt>
                <c:pt idx="7">
                  <c:v>12</c:v>
                </c:pt>
                <c:pt idx="8">
                  <c:v>12</c:v>
                </c:pt>
                <c:pt idx="9">
                  <c:v>12</c:v>
                </c:pt>
                <c:pt idx="10">
                  <c:v>12</c:v>
                </c:pt>
                <c:pt idx="11">
                  <c:v>10</c:v>
                </c:pt>
                <c:pt idx="12">
                  <c:v>10</c:v>
                </c:pt>
                <c:pt idx="13">
                  <c:v>9</c:v>
                </c:pt>
                <c:pt idx="14">
                  <c:v>9</c:v>
                </c:pt>
                <c:pt idx="15">
                  <c:v>8</c:v>
                </c:pt>
                <c:pt idx="16">
                  <c:v>8</c:v>
                </c:pt>
                <c:pt idx="17">
                  <c:v>8</c:v>
                </c:pt>
                <c:pt idx="18">
                  <c:v>7</c:v>
                </c:pt>
                <c:pt idx="19">
                  <c:v>6</c:v>
                </c:pt>
                <c:pt idx="20">
                  <c:v>6</c:v>
                </c:pt>
                <c:pt idx="21">
                  <c:v>5</c:v>
                </c:pt>
                <c:pt idx="22">
                  <c:v>4</c:v>
                </c:pt>
              </c:numCache>
            </c:numRef>
          </c:val>
        </c:ser>
        <c:dLbls>
          <c:showVal val="1"/>
        </c:dLbls>
        <c:axId val="96025984"/>
        <c:axId val="96183424"/>
      </c:barChart>
      <c:catAx>
        <c:axId val="96025984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/>
            </a:pPr>
            <a:endParaRPr lang="pt-BR"/>
          </a:p>
        </c:txPr>
        <c:crossAx val="96183424"/>
        <c:crosses val="autoZero"/>
        <c:auto val="1"/>
        <c:lblAlgn val="ctr"/>
        <c:lblOffset val="100"/>
      </c:catAx>
      <c:valAx>
        <c:axId val="96183424"/>
        <c:scaling>
          <c:orientation val="minMax"/>
        </c:scaling>
        <c:axPos val="l"/>
        <c:numFmt formatCode="General" sourceLinked="1"/>
        <c:tickLblPos val="nextTo"/>
        <c:crossAx val="96025984"/>
        <c:crosses val="autoZero"/>
        <c:crossBetween val="between"/>
      </c:valAx>
      <c:spPr>
        <a:solidFill>
          <a:schemeClr val="accent5">
            <a:lumMod val="40000"/>
            <a:lumOff val="60000"/>
          </a:schemeClr>
        </a:solidFill>
      </c:spPr>
    </c:plotArea>
    <c:plotVisOnly val="1"/>
    <c:dispBlanksAs val="gap"/>
  </c:chart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lumMod val="75000"/>
              </a:schemeClr>
            </a:solidFill>
          </c:spPr>
          <c:cat>
            <c:strRef>
              <c:f>Plan1!$D$22:$D$33</c:f>
              <c:strCache>
                <c:ptCount val="12"/>
                <c:pt idx="0">
                  <c:v>29,I</c:v>
                </c:pt>
                <c:pt idx="1">
                  <c:v>40,V</c:v>
                </c:pt>
                <c:pt idx="2">
                  <c:v>29,VI</c:v>
                </c:pt>
                <c:pt idx="3">
                  <c:v>39</c:v>
                </c:pt>
                <c:pt idx="4">
                  <c:v>29,II</c:v>
                </c:pt>
                <c:pt idx="5">
                  <c:v>29,IV</c:v>
                </c:pt>
                <c:pt idx="6">
                  <c:v>40,I</c:v>
                </c:pt>
                <c:pt idx="7">
                  <c:v>30</c:v>
                </c:pt>
                <c:pt idx="8">
                  <c:v>29,XV</c:v>
                </c:pt>
                <c:pt idx="9">
                  <c:v>29,XVI</c:v>
                </c:pt>
                <c:pt idx="10">
                  <c:v>34</c:v>
                </c:pt>
                <c:pt idx="11">
                  <c:v>Outros</c:v>
                </c:pt>
              </c:strCache>
            </c:strRef>
          </c:cat>
          <c:val>
            <c:numRef>
              <c:f>Plan1!$E$22:$E$33</c:f>
              <c:numCache>
                <c:formatCode>General</c:formatCode>
                <c:ptCount val="12"/>
                <c:pt idx="0">
                  <c:v>287</c:v>
                </c:pt>
                <c:pt idx="1">
                  <c:v>38</c:v>
                </c:pt>
                <c:pt idx="2">
                  <c:v>37</c:v>
                </c:pt>
                <c:pt idx="3">
                  <c:v>30</c:v>
                </c:pt>
                <c:pt idx="4">
                  <c:v>26</c:v>
                </c:pt>
                <c:pt idx="5">
                  <c:v>20</c:v>
                </c:pt>
                <c:pt idx="6">
                  <c:v>14</c:v>
                </c:pt>
                <c:pt idx="7">
                  <c:v>14</c:v>
                </c:pt>
                <c:pt idx="8">
                  <c:v>12</c:v>
                </c:pt>
                <c:pt idx="9">
                  <c:v>10</c:v>
                </c:pt>
                <c:pt idx="10">
                  <c:v>8</c:v>
                </c:pt>
                <c:pt idx="11">
                  <c:v>34</c:v>
                </c:pt>
              </c:numCache>
            </c:numRef>
          </c:val>
        </c:ser>
        <c:dLbls>
          <c:showVal val="1"/>
        </c:dLbls>
        <c:axId val="96286208"/>
        <c:axId val="96287744"/>
      </c:barChart>
      <c:catAx>
        <c:axId val="96286208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/>
            </a:pPr>
            <a:endParaRPr lang="pt-BR"/>
          </a:p>
        </c:txPr>
        <c:crossAx val="96287744"/>
        <c:crosses val="autoZero"/>
        <c:auto val="1"/>
        <c:lblAlgn val="ctr"/>
        <c:lblOffset val="100"/>
      </c:catAx>
      <c:valAx>
        <c:axId val="96287744"/>
        <c:scaling>
          <c:orientation val="minMax"/>
        </c:scaling>
        <c:axPos val="l"/>
        <c:numFmt formatCode="General" sourceLinked="1"/>
        <c:tickLblPos val="nextTo"/>
        <c:crossAx val="96286208"/>
        <c:crosses val="autoZero"/>
        <c:crossBetween val="between"/>
      </c:valAx>
      <c:spPr>
        <a:solidFill>
          <a:schemeClr val="accent5">
            <a:lumMod val="40000"/>
            <a:lumOff val="60000"/>
          </a:schemeClr>
        </a:solidFill>
      </c:spPr>
    </c:plotArea>
    <c:plotVisOnly val="1"/>
    <c:dispBlanksAs val="gap"/>
  </c:chart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tx2">
                <a:lumMod val="75000"/>
              </a:schemeClr>
            </a:solidFill>
          </c:spPr>
          <c:cat>
            <c:strRef>
              <c:f>Plan1!$A$1:$A$20</c:f>
              <c:strCache>
                <c:ptCount val="20"/>
                <c:pt idx="0">
                  <c:v>OUTROS</c:v>
                </c:pt>
                <c:pt idx="1">
                  <c:v>BOTAFOGO</c:v>
                </c:pt>
                <c:pt idx="2">
                  <c:v>CENTRO</c:v>
                </c:pt>
                <c:pt idx="3">
                  <c:v>MÉIER</c:v>
                </c:pt>
                <c:pt idx="4">
                  <c:v>TIJUCA</c:v>
                </c:pt>
                <c:pt idx="5">
                  <c:v>IRAJÁ</c:v>
                </c:pt>
                <c:pt idx="6">
                  <c:v>PENHA</c:v>
                </c:pt>
                <c:pt idx="7">
                  <c:v>MARACANÃ</c:v>
                </c:pt>
                <c:pt idx="8">
                  <c:v>GUADALUPE</c:v>
                </c:pt>
                <c:pt idx="9">
                  <c:v>CIDADE NOVA</c:v>
                </c:pt>
                <c:pt idx="10">
                  <c:v>PAVUNA</c:v>
                </c:pt>
                <c:pt idx="11">
                  <c:v>COPACABANA</c:v>
                </c:pt>
                <c:pt idx="12">
                  <c:v>DEL CASTILHO</c:v>
                </c:pt>
                <c:pt idx="13">
                  <c:v>BONSUCESSO</c:v>
                </c:pt>
                <c:pt idx="14">
                  <c:v>SÃO CRISTÓVÃO</c:v>
                </c:pt>
                <c:pt idx="15">
                  <c:v>RAMOS</c:v>
                </c:pt>
                <c:pt idx="16">
                  <c:v>CASCADURA</c:v>
                </c:pt>
                <c:pt idx="17">
                  <c:v>OLARIA</c:v>
                </c:pt>
                <c:pt idx="18">
                  <c:v>ROCHA MIRANDA</c:v>
                </c:pt>
                <c:pt idx="19">
                  <c:v>CACHAMBI</c:v>
                </c:pt>
              </c:strCache>
            </c:strRef>
          </c:cat>
          <c:val>
            <c:numRef>
              <c:f>Plan1!$B$1:$B$20</c:f>
              <c:numCache>
                <c:formatCode>General</c:formatCode>
                <c:ptCount val="20"/>
                <c:pt idx="0">
                  <c:v>178</c:v>
                </c:pt>
                <c:pt idx="1">
                  <c:v>73</c:v>
                </c:pt>
                <c:pt idx="2">
                  <c:v>59</c:v>
                </c:pt>
                <c:pt idx="3">
                  <c:v>28</c:v>
                </c:pt>
                <c:pt idx="4">
                  <c:v>21</c:v>
                </c:pt>
                <c:pt idx="5">
                  <c:v>16</c:v>
                </c:pt>
                <c:pt idx="6">
                  <c:v>15</c:v>
                </c:pt>
                <c:pt idx="7">
                  <c:v>14</c:v>
                </c:pt>
                <c:pt idx="8">
                  <c:v>10</c:v>
                </c:pt>
                <c:pt idx="9">
                  <c:v>10</c:v>
                </c:pt>
                <c:pt idx="10">
                  <c:v>10</c:v>
                </c:pt>
                <c:pt idx="11">
                  <c:v>10</c:v>
                </c:pt>
                <c:pt idx="12">
                  <c:v>10</c:v>
                </c:pt>
                <c:pt idx="13">
                  <c:v>10</c:v>
                </c:pt>
                <c:pt idx="14">
                  <c:v>9</c:v>
                </c:pt>
                <c:pt idx="15">
                  <c:v>9</c:v>
                </c:pt>
                <c:pt idx="16">
                  <c:v>9</c:v>
                </c:pt>
                <c:pt idx="17">
                  <c:v>9</c:v>
                </c:pt>
                <c:pt idx="18">
                  <c:v>8</c:v>
                </c:pt>
                <c:pt idx="19">
                  <c:v>8</c:v>
                </c:pt>
              </c:numCache>
            </c:numRef>
          </c:val>
        </c:ser>
        <c:dLbls>
          <c:showVal val="1"/>
        </c:dLbls>
        <c:axId val="96336512"/>
        <c:axId val="96727424"/>
      </c:barChart>
      <c:catAx>
        <c:axId val="96336512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/>
            </a:pPr>
            <a:endParaRPr lang="pt-BR"/>
          </a:p>
        </c:txPr>
        <c:crossAx val="96727424"/>
        <c:crosses val="autoZero"/>
        <c:auto val="1"/>
        <c:lblAlgn val="ctr"/>
        <c:lblOffset val="100"/>
      </c:catAx>
      <c:valAx>
        <c:axId val="96727424"/>
        <c:scaling>
          <c:orientation val="minMax"/>
        </c:scaling>
        <c:axPos val="l"/>
        <c:numFmt formatCode="General" sourceLinked="1"/>
        <c:tickLblPos val="nextTo"/>
        <c:crossAx val="96336512"/>
        <c:crosses val="autoZero"/>
        <c:crossBetween val="between"/>
      </c:valAx>
      <c:spPr>
        <a:solidFill>
          <a:schemeClr val="accent5">
            <a:lumMod val="40000"/>
            <a:lumOff val="60000"/>
          </a:schemeClr>
        </a:solidFill>
      </c:spPr>
    </c:plotArea>
    <c:plotVisOnly val="1"/>
    <c:dispBlanksAs val="gap"/>
  </c:chart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lumMod val="75000"/>
              </a:schemeClr>
            </a:solidFill>
          </c:spPr>
          <c:cat>
            <c:strRef>
              <c:f>Plan2!$G$1:$G$11</c:f>
              <c:strCache>
                <c:ptCount val="11"/>
                <c:pt idx="0">
                  <c:v>29,I</c:v>
                </c:pt>
                <c:pt idx="1">
                  <c:v>40,V</c:v>
                </c:pt>
                <c:pt idx="2">
                  <c:v>40,I</c:v>
                </c:pt>
                <c:pt idx="3">
                  <c:v>39</c:v>
                </c:pt>
                <c:pt idx="4">
                  <c:v>29,II</c:v>
                </c:pt>
                <c:pt idx="5">
                  <c:v>29,VI</c:v>
                </c:pt>
                <c:pt idx="6">
                  <c:v>40,III</c:v>
                </c:pt>
                <c:pt idx="7">
                  <c:v>30</c:v>
                </c:pt>
                <c:pt idx="8">
                  <c:v>29,IV</c:v>
                </c:pt>
                <c:pt idx="9">
                  <c:v>29,XII</c:v>
                </c:pt>
                <c:pt idx="10">
                  <c:v>Outros</c:v>
                </c:pt>
              </c:strCache>
            </c:strRef>
          </c:cat>
          <c:val>
            <c:numRef>
              <c:f>Plan2!$H$1:$H$11</c:f>
              <c:numCache>
                <c:formatCode>General</c:formatCode>
                <c:ptCount val="11"/>
                <c:pt idx="0">
                  <c:v>239</c:v>
                </c:pt>
                <c:pt idx="1">
                  <c:v>52</c:v>
                </c:pt>
                <c:pt idx="2">
                  <c:v>36</c:v>
                </c:pt>
                <c:pt idx="3">
                  <c:v>33</c:v>
                </c:pt>
                <c:pt idx="4">
                  <c:v>25</c:v>
                </c:pt>
                <c:pt idx="5">
                  <c:v>23</c:v>
                </c:pt>
                <c:pt idx="6">
                  <c:v>11</c:v>
                </c:pt>
                <c:pt idx="7">
                  <c:v>9</c:v>
                </c:pt>
                <c:pt idx="8">
                  <c:v>9</c:v>
                </c:pt>
                <c:pt idx="9">
                  <c:v>9</c:v>
                </c:pt>
                <c:pt idx="10">
                  <c:v>34</c:v>
                </c:pt>
              </c:numCache>
            </c:numRef>
          </c:val>
        </c:ser>
        <c:dLbls>
          <c:showVal val="1"/>
        </c:dLbls>
        <c:axId val="97568256"/>
        <c:axId val="97569792"/>
      </c:barChart>
      <c:catAx>
        <c:axId val="97568256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/>
            </a:pPr>
            <a:endParaRPr lang="pt-BR"/>
          </a:p>
        </c:txPr>
        <c:crossAx val="97569792"/>
        <c:crosses val="autoZero"/>
        <c:auto val="1"/>
        <c:lblAlgn val="ctr"/>
        <c:lblOffset val="100"/>
      </c:catAx>
      <c:valAx>
        <c:axId val="97569792"/>
        <c:scaling>
          <c:orientation val="minMax"/>
        </c:scaling>
        <c:axPos val="l"/>
        <c:numFmt formatCode="General" sourceLinked="1"/>
        <c:tickLblPos val="nextTo"/>
        <c:crossAx val="97568256"/>
        <c:crosses val="autoZero"/>
        <c:crossBetween val="between"/>
      </c:valAx>
      <c:spPr>
        <a:solidFill>
          <a:schemeClr val="accent5">
            <a:lumMod val="40000"/>
            <a:lumOff val="60000"/>
          </a:schemeClr>
        </a:solidFill>
      </c:spPr>
    </c:plotArea>
    <c:plotVisOnly val="1"/>
    <c:dispBlanksAs val="gap"/>
  </c:chart>
  <c:externalData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lumMod val="75000"/>
              </a:schemeClr>
            </a:solidFill>
          </c:spPr>
          <c:cat>
            <c:strRef>
              <c:f>Plan2!$A$100:$A$119</c:f>
              <c:strCache>
                <c:ptCount val="20"/>
                <c:pt idx="0">
                  <c:v>OUTROS</c:v>
                </c:pt>
                <c:pt idx="1">
                  <c:v>BOTAFOGO</c:v>
                </c:pt>
                <c:pt idx="2">
                  <c:v>BARRA DA TIJUCA</c:v>
                </c:pt>
                <c:pt idx="3">
                  <c:v>TAQUARA</c:v>
                </c:pt>
                <c:pt idx="4">
                  <c:v>CENTRO</c:v>
                </c:pt>
                <c:pt idx="5">
                  <c:v>JACAREPAGUÁ</c:v>
                </c:pt>
                <c:pt idx="6">
                  <c:v>TIJUCA</c:v>
                </c:pt>
                <c:pt idx="7">
                  <c:v>CURICICA</c:v>
                </c:pt>
                <c:pt idx="8">
                  <c:v>RECREIO</c:v>
                </c:pt>
                <c:pt idx="9">
                  <c:v>PECHINCHA</c:v>
                </c:pt>
                <c:pt idx="10">
                  <c:v>PRAÇA SECA</c:v>
                </c:pt>
                <c:pt idx="11">
                  <c:v>ALTO DA BOA VISTA</c:v>
                </c:pt>
                <c:pt idx="12">
                  <c:v>COPACABANA</c:v>
                </c:pt>
                <c:pt idx="13">
                  <c:v>CASCADURA</c:v>
                </c:pt>
                <c:pt idx="14">
                  <c:v>MÉIER</c:v>
                </c:pt>
                <c:pt idx="15">
                  <c:v>GÁVEA</c:v>
                </c:pt>
                <c:pt idx="16">
                  <c:v>TANQUE</c:v>
                </c:pt>
                <c:pt idx="17">
                  <c:v>FREGUESIA</c:v>
                </c:pt>
                <c:pt idx="18">
                  <c:v>MADUREIRA</c:v>
                </c:pt>
                <c:pt idx="19">
                  <c:v>CAMPINHO</c:v>
                </c:pt>
              </c:strCache>
            </c:strRef>
          </c:cat>
          <c:val>
            <c:numRef>
              <c:f>Plan2!$B$100:$B$119</c:f>
              <c:numCache>
                <c:formatCode>General</c:formatCode>
                <c:ptCount val="20"/>
                <c:pt idx="0">
                  <c:v>117</c:v>
                </c:pt>
                <c:pt idx="1">
                  <c:v>72</c:v>
                </c:pt>
                <c:pt idx="2">
                  <c:v>58</c:v>
                </c:pt>
                <c:pt idx="3">
                  <c:v>42</c:v>
                </c:pt>
                <c:pt idx="4">
                  <c:v>33</c:v>
                </c:pt>
                <c:pt idx="5">
                  <c:v>27</c:v>
                </c:pt>
                <c:pt idx="6">
                  <c:v>22</c:v>
                </c:pt>
                <c:pt idx="7">
                  <c:v>19</c:v>
                </c:pt>
                <c:pt idx="8">
                  <c:v>16</c:v>
                </c:pt>
                <c:pt idx="9">
                  <c:v>8</c:v>
                </c:pt>
                <c:pt idx="10">
                  <c:v>8</c:v>
                </c:pt>
                <c:pt idx="11">
                  <c:v>8</c:v>
                </c:pt>
                <c:pt idx="12">
                  <c:v>8</c:v>
                </c:pt>
                <c:pt idx="13">
                  <c:v>8</c:v>
                </c:pt>
                <c:pt idx="14">
                  <c:v>8</c:v>
                </c:pt>
                <c:pt idx="15">
                  <c:v>6</c:v>
                </c:pt>
                <c:pt idx="16">
                  <c:v>5</c:v>
                </c:pt>
                <c:pt idx="17">
                  <c:v>5</c:v>
                </c:pt>
                <c:pt idx="18">
                  <c:v>5</c:v>
                </c:pt>
                <c:pt idx="19">
                  <c:v>5</c:v>
                </c:pt>
              </c:numCache>
            </c:numRef>
          </c:val>
        </c:ser>
        <c:dLbls>
          <c:showVal val="1"/>
        </c:dLbls>
        <c:axId val="97766016"/>
        <c:axId val="97771904"/>
      </c:barChart>
      <c:catAx>
        <c:axId val="97766016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/>
            </a:pPr>
            <a:endParaRPr lang="pt-BR"/>
          </a:p>
        </c:txPr>
        <c:crossAx val="97771904"/>
        <c:crosses val="autoZero"/>
        <c:auto val="1"/>
        <c:lblAlgn val="ctr"/>
        <c:lblOffset val="100"/>
      </c:catAx>
      <c:valAx>
        <c:axId val="97771904"/>
        <c:scaling>
          <c:orientation val="minMax"/>
        </c:scaling>
        <c:axPos val="l"/>
        <c:numFmt formatCode="General" sourceLinked="1"/>
        <c:tickLblPos val="nextTo"/>
        <c:crossAx val="97766016"/>
        <c:crosses val="autoZero"/>
        <c:crossBetween val="between"/>
      </c:valAx>
      <c:spPr>
        <a:solidFill>
          <a:schemeClr val="accent5">
            <a:lumMod val="40000"/>
            <a:lumOff val="60000"/>
          </a:schemeClr>
        </a:solidFill>
      </c:spPr>
    </c:plotArea>
    <c:plotVisOnly val="1"/>
    <c:dispBlanksAs val="gap"/>
  </c:chart>
  <c:externalData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4.2121251178056388E-2"/>
          <c:y val="1.9226445018640684E-2"/>
          <c:w val="0.9447100252248456"/>
          <c:h val="0.89049398468829744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accent1">
                <a:lumMod val="75000"/>
              </a:schemeClr>
            </a:solidFill>
          </c:spPr>
          <c:cat>
            <c:strRef>
              <c:f>Plan2!$I$98:$I$108</c:f>
              <c:strCache>
                <c:ptCount val="11"/>
                <c:pt idx="0">
                  <c:v>29,I</c:v>
                </c:pt>
                <c:pt idx="1">
                  <c:v>40,V</c:v>
                </c:pt>
                <c:pt idx="2">
                  <c:v>40,I</c:v>
                </c:pt>
                <c:pt idx="3">
                  <c:v>29,II</c:v>
                </c:pt>
                <c:pt idx="4">
                  <c:v>29,VI</c:v>
                </c:pt>
                <c:pt idx="5">
                  <c:v>39</c:v>
                </c:pt>
                <c:pt idx="6">
                  <c:v>29,IV</c:v>
                </c:pt>
                <c:pt idx="7">
                  <c:v>29,XV</c:v>
                </c:pt>
                <c:pt idx="8">
                  <c:v>29,XVI</c:v>
                </c:pt>
                <c:pt idx="9">
                  <c:v>29,X</c:v>
                </c:pt>
                <c:pt idx="10">
                  <c:v>Outros</c:v>
                </c:pt>
              </c:strCache>
            </c:strRef>
          </c:cat>
          <c:val>
            <c:numRef>
              <c:f>Plan2!$J$98:$J$108</c:f>
              <c:numCache>
                <c:formatCode>General</c:formatCode>
                <c:ptCount val="11"/>
                <c:pt idx="0">
                  <c:v>210</c:v>
                </c:pt>
                <c:pt idx="1">
                  <c:v>35</c:v>
                </c:pt>
                <c:pt idx="2">
                  <c:v>24</c:v>
                </c:pt>
                <c:pt idx="3">
                  <c:v>17</c:v>
                </c:pt>
                <c:pt idx="4">
                  <c:v>15</c:v>
                </c:pt>
                <c:pt idx="5">
                  <c:v>13</c:v>
                </c:pt>
                <c:pt idx="6">
                  <c:v>9</c:v>
                </c:pt>
                <c:pt idx="7">
                  <c:v>6</c:v>
                </c:pt>
                <c:pt idx="8">
                  <c:v>6</c:v>
                </c:pt>
                <c:pt idx="9">
                  <c:v>6</c:v>
                </c:pt>
                <c:pt idx="10">
                  <c:v>21</c:v>
                </c:pt>
              </c:numCache>
            </c:numRef>
          </c:val>
        </c:ser>
        <c:dLbls>
          <c:showVal val="1"/>
        </c:dLbls>
        <c:axId val="99202560"/>
        <c:axId val="99204096"/>
      </c:barChart>
      <c:catAx>
        <c:axId val="99202560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/>
            </a:pPr>
            <a:endParaRPr lang="pt-BR"/>
          </a:p>
        </c:txPr>
        <c:crossAx val="99204096"/>
        <c:crosses val="autoZero"/>
        <c:auto val="1"/>
        <c:lblAlgn val="ctr"/>
        <c:lblOffset val="100"/>
      </c:catAx>
      <c:valAx>
        <c:axId val="99204096"/>
        <c:scaling>
          <c:orientation val="minMax"/>
        </c:scaling>
        <c:axPos val="l"/>
        <c:numFmt formatCode="General" sourceLinked="1"/>
        <c:tickLblPos val="nextTo"/>
        <c:crossAx val="99202560"/>
        <c:crosses val="autoZero"/>
        <c:crossBetween val="between"/>
      </c:valAx>
      <c:spPr>
        <a:solidFill>
          <a:schemeClr val="accent5">
            <a:lumMod val="40000"/>
            <a:lumOff val="60000"/>
          </a:schemeClr>
        </a:solidFill>
      </c:spPr>
    </c:plotArea>
    <c:plotVisOnly val="1"/>
    <c:dispBlanksAs val="gap"/>
  </c:chart>
  <c:externalData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lumMod val="75000"/>
              </a:schemeClr>
            </a:solidFill>
          </c:spPr>
          <c:cat>
            <c:strRef>
              <c:f>Plan2!$D$129:$D$151</c:f>
              <c:strCache>
                <c:ptCount val="23"/>
                <c:pt idx="0">
                  <c:v>OUTROS</c:v>
                </c:pt>
                <c:pt idx="1">
                  <c:v>CAMPO GRANDE</c:v>
                </c:pt>
                <c:pt idx="2">
                  <c:v>BOTAFOGO</c:v>
                </c:pt>
                <c:pt idx="3">
                  <c:v>CENTRO</c:v>
                </c:pt>
                <c:pt idx="4">
                  <c:v>BANGU</c:v>
                </c:pt>
                <c:pt idx="5">
                  <c:v>REALENGO</c:v>
                </c:pt>
                <c:pt idx="6">
                  <c:v>SANTA CRUZ</c:v>
                </c:pt>
                <c:pt idx="7">
                  <c:v>SÃO CRISTÓVÃO</c:v>
                </c:pt>
                <c:pt idx="8">
                  <c:v>GUARATIBA</c:v>
                </c:pt>
                <c:pt idx="9">
                  <c:v>JARDIM SULACAP</c:v>
                </c:pt>
                <c:pt idx="10">
                  <c:v>SENADOR CAMARÁ</c:v>
                </c:pt>
                <c:pt idx="11">
                  <c:v>BARRA DA TIJUCA</c:v>
                </c:pt>
                <c:pt idx="12">
                  <c:v>ENGENHO DE DENTRO</c:v>
                </c:pt>
                <c:pt idx="13">
                  <c:v>SEPETIBA</c:v>
                </c:pt>
                <c:pt idx="14">
                  <c:v>VILA VALQUEIRE</c:v>
                </c:pt>
                <c:pt idx="15">
                  <c:v>MANGUINHOS</c:v>
                </c:pt>
                <c:pt idx="16">
                  <c:v>MAGALHÃES BASTOS</c:v>
                </c:pt>
                <c:pt idx="17">
                  <c:v>SANTÍSSIMO</c:v>
                </c:pt>
                <c:pt idx="18">
                  <c:v>PADRE MIGUEL</c:v>
                </c:pt>
                <c:pt idx="19">
                  <c:v>IRAJÁ</c:v>
                </c:pt>
                <c:pt idx="20">
                  <c:v>GUADALUPE</c:v>
                </c:pt>
                <c:pt idx="21">
                  <c:v>CAMPINHO</c:v>
                </c:pt>
                <c:pt idx="22">
                  <c:v>PENHA</c:v>
                </c:pt>
              </c:strCache>
            </c:strRef>
          </c:cat>
          <c:val>
            <c:numRef>
              <c:f>Plan2!$E$129:$E$151</c:f>
              <c:numCache>
                <c:formatCode>General</c:formatCode>
                <c:ptCount val="23"/>
                <c:pt idx="0">
                  <c:v>61</c:v>
                </c:pt>
                <c:pt idx="1">
                  <c:v>55</c:v>
                </c:pt>
                <c:pt idx="2">
                  <c:v>51</c:v>
                </c:pt>
                <c:pt idx="3">
                  <c:v>28</c:v>
                </c:pt>
                <c:pt idx="4">
                  <c:v>27</c:v>
                </c:pt>
                <c:pt idx="5">
                  <c:v>17</c:v>
                </c:pt>
                <c:pt idx="6">
                  <c:v>17</c:v>
                </c:pt>
                <c:pt idx="7">
                  <c:v>12</c:v>
                </c:pt>
                <c:pt idx="8">
                  <c:v>12</c:v>
                </c:pt>
                <c:pt idx="9">
                  <c:v>8</c:v>
                </c:pt>
                <c:pt idx="10">
                  <c:v>8</c:v>
                </c:pt>
                <c:pt idx="11">
                  <c:v>8</c:v>
                </c:pt>
                <c:pt idx="12">
                  <c:v>8</c:v>
                </c:pt>
                <c:pt idx="13">
                  <c:v>7</c:v>
                </c:pt>
                <c:pt idx="14">
                  <c:v>6</c:v>
                </c:pt>
                <c:pt idx="15">
                  <c:v>6</c:v>
                </c:pt>
                <c:pt idx="16">
                  <c:v>5</c:v>
                </c:pt>
                <c:pt idx="17">
                  <c:v>5</c:v>
                </c:pt>
                <c:pt idx="18">
                  <c:v>5</c:v>
                </c:pt>
                <c:pt idx="19">
                  <c:v>4</c:v>
                </c:pt>
                <c:pt idx="20">
                  <c:v>4</c:v>
                </c:pt>
                <c:pt idx="21">
                  <c:v>4</c:v>
                </c:pt>
                <c:pt idx="22">
                  <c:v>4</c:v>
                </c:pt>
              </c:numCache>
            </c:numRef>
          </c:val>
        </c:ser>
        <c:dLbls>
          <c:showVal val="1"/>
        </c:dLbls>
        <c:axId val="98544640"/>
        <c:axId val="99521280"/>
      </c:barChart>
      <c:catAx>
        <c:axId val="98544640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/>
            </a:pPr>
            <a:endParaRPr lang="pt-BR"/>
          </a:p>
        </c:txPr>
        <c:crossAx val="99521280"/>
        <c:crosses val="autoZero"/>
        <c:auto val="1"/>
        <c:lblAlgn val="ctr"/>
        <c:lblOffset val="100"/>
      </c:catAx>
      <c:valAx>
        <c:axId val="99521280"/>
        <c:scaling>
          <c:orientation val="minMax"/>
        </c:scaling>
        <c:axPos val="l"/>
        <c:numFmt formatCode="General" sourceLinked="1"/>
        <c:tickLblPos val="nextTo"/>
        <c:crossAx val="98544640"/>
        <c:crosses val="autoZero"/>
        <c:crossBetween val="between"/>
      </c:valAx>
      <c:spPr>
        <a:solidFill>
          <a:schemeClr val="accent5">
            <a:lumMod val="40000"/>
            <a:lumOff val="60000"/>
          </a:schemeClr>
        </a:solidFill>
      </c:spPr>
    </c:plotArea>
    <c:plotVisOnly val="1"/>
    <c:dispBlanksAs val="gap"/>
  </c:chart>
  <c:externalData r:id="rId2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12" tIns="52106" rIns="104212" bIns="52106" numCol="1" anchor="t" anchorCtr="0" compatLnSpc="1">
            <a:prstTxWarp prst="textNoShape">
              <a:avLst/>
            </a:prstTxWarp>
          </a:bodyPr>
          <a:lstStyle>
            <a:lvl1pPr algn="l" defTabSz="1041827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76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12" tIns="52106" rIns="104212" bIns="52106" numCol="1" anchor="t" anchorCtr="0" compatLnSpc="1">
            <a:prstTxWarp prst="textNoShape">
              <a:avLst/>
            </a:prstTxWarp>
          </a:bodyPr>
          <a:lstStyle>
            <a:lvl1pPr algn="r" defTabSz="1041827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8876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12" tIns="52106" rIns="104212" bIns="52106" numCol="1" anchor="b" anchorCtr="0" compatLnSpc="1">
            <a:prstTxWarp prst="textNoShape">
              <a:avLst/>
            </a:prstTxWarp>
          </a:bodyPr>
          <a:lstStyle>
            <a:lvl1pPr algn="l" defTabSz="1041827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431338"/>
            <a:ext cx="28876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12" tIns="52106" rIns="104212" bIns="52106" numCol="1" anchor="b" anchorCtr="0" compatLnSpc="1">
            <a:prstTxWarp prst="textNoShape">
              <a:avLst/>
            </a:prstTxWarp>
          </a:bodyPr>
          <a:lstStyle>
            <a:lvl1pPr algn="r" defTabSz="1041827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DD9FEDDA-B0E1-412F-BD58-A673E14502E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9899323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81251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773488" y="0"/>
            <a:ext cx="28876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BED0D347-192A-49AB-9ED0-74A5022AF287}" type="datetimeFigureOut">
              <a:rPr lang="pt-BR"/>
              <a:pPr>
                <a:defRPr/>
              </a:pPr>
              <a:t>12/01/2015</a:t>
            </a:fld>
            <a:endParaRPr lang="pt-BR"/>
          </a:p>
        </p:txBody>
      </p:sp>
      <p:sp>
        <p:nvSpPr>
          <p:cNvPr id="14340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0900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1253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4875"/>
            <a:ext cx="532923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181254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8876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81255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3488" y="9428163"/>
            <a:ext cx="288766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FFF55E03-0B46-4850-98AD-B43FD56A35F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9008404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DBAE4F-D6DE-4DED-9F70-ED86667734DE}" type="datetime1">
              <a:rPr lang="pt-BR"/>
              <a:pPr>
                <a:defRPr/>
              </a:pPr>
              <a:t>12/01/2015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C60050-BB58-45CD-86C3-AD9B179DAA7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532D4-8B9F-4517-B23C-799FD21F305E}" type="datetime1">
              <a:rPr lang="pt-BR"/>
              <a:pPr>
                <a:defRPr/>
              </a:pPr>
              <a:t>12/01/2015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B54357-EE5E-4F3C-A22A-3CC8542E626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9E3C3E-524F-4987-B3FD-58E718E54B57}" type="datetime1">
              <a:rPr lang="pt-BR"/>
              <a:pPr>
                <a:defRPr/>
              </a:pPr>
              <a:t>12/01/2015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E587D8-938E-4C6F-8840-6215489A8FE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18A561-F04B-4ACD-9515-16F8E3F66D95}" type="datetime1">
              <a:rPr lang="pt-BR"/>
              <a:pPr>
                <a:defRPr/>
              </a:pPr>
              <a:t>12/01/2015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05BEF0-2E5D-4AC4-A7EE-E6D28705C7B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020411-D99A-42C6-A9E7-7C75306F230A}" type="datetime1">
              <a:rPr lang="pt-BR"/>
              <a:pPr>
                <a:defRPr/>
              </a:pPr>
              <a:t>12/01/2015</a:t>
            </a:fld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A303F0-5076-46E5-8B19-08FB311E9B8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5CBFBD-6CF2-400E-9142-D2C9E040B076}" type="datetime1">
              <a:rPr lang="pt-BR"/>
              <a:pPr>
                <a:defRPr/>
              </a:pPr>
              <a:t>12/01/2015</a:t>
            </a:fld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40FE95-A3F0-4842-98A6-0040A20382D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A4B23-511D-46B3-A33D-0BFAF1DCDFCD}" type="datetime1">
              <a:rPr lang="pt-BR"/>
              <a:pPr>
                <a:defRPr/>
              </a:pPr>
              <a:t>12/01/2015</a:t>
            </a:fld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435A78-CFBB-43A5-8E6E-C2FCB29D5A2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AA4989-6449-455E-A34B-6D765EEACB19}" type="datetime1">
              <a:rPr lang="pt-BR"/>
              <a:pPr>
                <a:defRPr/>
              </a:pPr>
              <a:t>12/01/2015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5C3D1-5FF4-477E-BCEA-6383F2A0039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B61F60-DA50-4CB3-AA0C-B9B3ECE915A0}" type="datetime1">
              <a:rPr lang="pt-BR"/>
              <a:pPr>
                <a:defRPr/>
              </a:pPr>
              <a:t>12/01/2015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04060-5522-4B0F-BA01-3E3EE2C28E5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718A0-3DCE-450D-A98C-70BB0245866A}" type="datetime1">
              <a:rPr lang="pt-BR"/>
              <a:pPr>
                <a:defRPr/>
              </a:pPr>
              <a:t>12/01/2015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EBD66-0EAB-4B17-A829-7871311F7A3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9D3599-9495-4789-93DF-C5B606D46C4B}" type="datetime1">
              <a:rPr lang="pt-BR"/>
              <a:pPr>
                <a:defRPr/>
              </a:pPr>
              <a:t>12/01/2015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24738-8C3E-4CB9-9B8D-25E26DBABC9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08F237-F74C-464F-9615-11504E99D3F5}" type="datetime1">
              <a:rPr lang="pt-BR"/>
              <a:pPr>
                <a:defRPr/>
              </a:pPr>
              <a:t>12/01/2015</a:t>
            </a:fld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73230-E413-4813-BB9F-1A5807E741B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E8AEA314-D89A-43AF-BE26-DA244A77FAF0}" type="datetime1">
              <a:rPr lang="pt-BR"/>
              <a:pPr>
                <a:defRPr/>
              </a:pPr>
              <a:t>12/01/2015</a:t>
            </a:fld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89B06A8E-CBA8-4276-9854-9094E1F2547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Planilha_do_Microsoft_Office_Excel_97-20032.xls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Planilha_do_Microsoft_Office_Excel_97-20034.xls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5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Planilha_do_Microsoft_Office_Excel_97-20037.xls"/><Relationship Id="rId4" Type="http://schemas.openxmlformats.org/officeDocument/2006/relationships/oleObject" Target="../embeddings/Planilha_do_Microsoft_Office_Excel_97-20036.xls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8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Planilha_do_Microsoft_Office_Excel_97-200310.xls"/><Relationship Id="rId4" Type="http://schemas.openxmlformats.org/officeDocument/2006/relationships/oleObject" Target="../embeddings/Planilha_do_Microsoft_Office_Excel_97-20039.xls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Planilha_do_Microsoft_Office_Excel_97-200313.xls"/><Relationship Id="rId4" Type="http://schemas.openxmlformats.org/officeDocument/2006/relationships/oleObject" Target="../embeddings/Planilha_do_Microsoft_Office_Excel_97-200312.xls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5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Planilha_do_Microsoft_Office_Excel_97-200316.xls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7.xls"/><Relationship Id="rId7" Type="http://schemas.openxmlformats.org/officeDocument/2006/relationships/chart" Target="../charts/chart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Planilha_do_Microsoft_Office_Excel_97-200320.xls"/><Relationship Id="rId5" Type="http://schemas.openxmlformats.org/officeDocument/2006/relationships/oleObject" Target="../embeddings/Planilha_do_Microsoft_Office_Excel_97-200319.xls"/><Relationship Id="rId4" Type="http://schemas.openxmlformats.org/officeDocument/2006/relationships/oleObject" Target="../embeddings/Planilha_do_Microsoft_Office_Excel_97-200318.xls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Planilha_do_Microsoft_Office_Excel_97-200323.xls"/><Relationship Id="rId4" Type="http://schemas.openxmlformats.org/officeDocument/2006/relationships/oleObject" Target="../embeddings/Planilha_do_Microsoft_Office_Excel_97-200322.xls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Planilha_do_Microsoft_Office_Excel_97-200325.xls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6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Planilha_do_Microsoft_Office_Excel_97-200327.xls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8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Planilha_do_Microsoft_Office_Excel_97-200329.xls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0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1" name="Picture 4" descr="TRANSPORTES_extendido_C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3400"/>
            <a:ext cx="914400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2" name="Text Box 11"/>
          <p:cNvSpPr txBox="1">
            <a:spLocks noChangeArrowheads="1"/>
          </p:cNvSpPr>
          <p:nvPr/>
        </p:nvSpPr>
        <p:spPr bwMode="auto">
          <a:xfrm>
            <a:off x="2057400" y="3810000"/>
            <a:ext cx="5029200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120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285750" y="2781300"/>
            <a:ext cx="8534400" cy="2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32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LINHAS  MAIS RECLAMADAS</a:t>
            </a:r>
          </a:p>
          <a:p>
            <a:pPr algn="ctr"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24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Ranking Negativo para Fiscalização Direcionada</a:t>
            </a:r>
          </a:p>
          <a:p>
            <a:pPr algn="ctr"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32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Conduta  - Auxiliar</a:t>
            </a:r>
          </a:p>
          <a:p>
            <a:pPr algn="ctr">
              <a:spcBef>
                <a:spcPts val="17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24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ANO V – Nº </a:t>
            </a:r>
            <a:r>
              <a:rPr lang="pt-BR" sz="2400" b="1" dirty="0" smtClean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11</a:t>
            </a:r>
            <a:endParaRPr lang="pt-BR" sz="2400" b="1" dirty="0">
              <a:solidFill>
                <a:srgbClr val="0033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pic>
        <p:nvPicPr>
          <p:cNvPr id="76804" name="Picture 104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5562600"/>
            <a:ext cx="21336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5" name="Picture 104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2057400"/>
            <a:ext cx="2133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6" name="Picture 104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00" y="2133600"/>
            <a:ext cx="2133600" cy="66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7" name="Picture 104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5715000"/>
            <a:ext cx="22098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8" name="Rectangle 9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t-BR" smtClean="0"/>
              <a:t>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76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      LINHAS ACIMA DA TOLERÂNCIA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120" name="Text Box 32"/>
          <p:cNvSpPr txBox="1">
            <a:spLocks noChangeArrowheads="1"/>
          </p:cNvSpPr>
          <p:nvPr/>
        </p:nvSpPr>
        <p:spPr bwMode="auto">
          <a:xfrm>
            <a:off x="228600" y="6400800"/>
            <a:ext cx="8382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</p:txBody>
      </p:sp>
      <p:graphicFrame>
        <p:nvGraphicFramePr>
          <p:cNvPr id="1116" name="Object 9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61911538"/>
              </p:ext>
            </p:extLst>
          </p:nvPr>
        </p:nvGraphicFramePr>
        <p:xfrm>
          <a:off x="611188" y="979488"/>
          <a:ext cx="3719512" cy="4177704"/>
        </p:xfrm>
        <a:graphic>
          <a:graphicData uri="http://schemas.openxmlformats.org/presentationml/2006/ole">
            <p:oleObj spid="_x0000_s1213" name="Planilha" r:id="rId3" imgW="4438529" imgH="4743463" progId="Excel.Sheet.8">
              <p:embed/>
            </p:oleObj>
          </a:graphicData>
        </a:graphic>
      </p:graphicFrame>
      <p:sp>
        <p:nvSpPr>
          <p:cNvPr id="1121" name="Text Box 1031"/>
          <p:cNvSpPr txBox="1">
            <a:spLocks noChangeArrowheads="1"/>
          </p:cNvSpPr>
          <p:nvPr/>
        </p:nvSpPr>
        <p:spPr bwMode="auto">
          <a:xfrm>
            <a:off x="2483768" y="5301208"/>
            <a:ext cx="3624262" cy="938719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A Classificação Final apresenta o resultado da aplicação da metodologia nos meses 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de setembro, outubro e novembro </a:t>
            </a: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de 2014.</a:t>
            </a:r>
          </a:p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A média de pontos entre as linhas é de </a:t>
            </a:r>
            <a:r>
              <a:rPr lang="pt-BR" sz="1000" b="1" dirty="0" smtClean="0">
                <a:solidFill>
                  <a:schemeClr val="tx1"/>
                </a:solidFill>
                <a:latin typeface="Tahoma" pitchFamily="34" charset="0"/>
              </a:rPr>
              <a:t>14,12%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 </a:t>
            </a: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e a tolerância é de</a:t>
            </a:r>
            <a:r>
              <a:rPr lang="pt-BR" sz="1000" b="1" dirty="0">
                <a:solidFill>
                  <a:schemeClr val="tx1"/>
                </a:solidFill>
                <a:latin typeface="Tahoma" pitchFamily="34" charset="0"/>
              </a:rPr>
              <a:t> </a:t>
            </a:r>
            <a:r>
              <a:rPr lang="pt-BR" sz="1000" b="1" dirty="0" smtClean="0">
                <a:solidFill>
                  <a:schemeClr val="tx1"/>
                </a:solidFill>
                <a:latin typeface="Tahoma" pitchFamily="34" charset="0"/>
              </a:rPr>
              <a:t>15,53%</a:t>
            </a:r>
            <a:endParaRPr lang="pt-BR" sz="2400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graphicFrame>
        <p:nvGraphicFramePr>
          <p:cNvPr id="1117" name="Object 9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97965741"/>
              </p:ext>
            </p:extLst>
          </p:nvPr>
        </p:nvGraphicFramePr>
        <p:xfrm>
          <a:off x="4533900" y="980728"/>
          <a:ext cx="3670300" cy="4176464"/>
        </p:xfrm>
        <a:graphic>
          <a:graphicData uri="http://schemas.openxmlformats.org/presentationml/2006/ole">
            <p:oleObj spid="_x0000_s1214" name="Planilha" r:id="rId4" imgW="4190938" imgH="4705407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80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76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      LINHAS ACIMA DA TOLERÂNCIA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38981" name="Text Box 32"/>
          <p:cNvSpPr txBox="1">
            <a:spLocks noChangeArrowheads="1"/>
          </p:cNvSpPr>
          <p:nvPr/>
        </p:nvSpPr>
        <p:spPr bwMode="auto">
          <a:xfrm>
            <a:off x="228600" y="6400800"/>
            <a:ext cx="8382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</p:txBody>
      </p:sp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40908560"/>
              </p:ext>
            </p:extLst>
          </p:nvPr>
        </p:nvGraphicFramePr>
        <p:xfrm>
          <a:off x="684213" y="981075"/>
          <a:ext cx="3670300" cy="4392141"/>
        </p:xfrm>
        <a:graphic>
          <a:graphicData uri="http://schemas.openxmlformats.org/presentationml/2006/ole">
            <p:oleObj spid="_x0000_s39084" name="Planilha" r:id="rId3" imgW="4190938" imgH="4219560" progId="Excel.Sheet.8">
              <p:embed/>
            </p:oleObj>
          </a:graphicData>
        </a:graphic>
      </p:graphicFrame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27943738"/>
              </p:ext>
            </p:extLst>
          </p:nvPr>
        </p:nvGraphicFramePr>
        <p:xfrm>
          <a:off x="4643438" y="981075"/>
          <a:ext cx="3744912" cy="4392141"/>
        </p:xfrm>
        <a:graphic>
          <a:graphicData uri="http://schemas.openxmlformats.org/presentationml/2006/ole">
            <p:oleObj spid="_x0000_s39085" name="Planilha" r:id="rId4" imgW="4276837" imgH="421956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8" name="Text Box 2"/>
          <p:cNvSpPr txBox="1">
            <a:spLocks noChangeArrowheads="1"/>
          </p:cNvSpPr>
          <p:nvPr/>
        </p:nvSpPr>
        <p:spPr bwMode="auto">
          <a:xfrm>
            <a:off x="457200" y="1524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LINHAS ABAIXO DA TOLERÂNCIA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2169" name="Text Box 32"/>
          <p:cNvSpPr txBox="1">
            <a:spLocks noChangeArrowheads="1"/>
          </p:cNvSpPr>
          <p:nvPr/>
        </p:nvSpPr>
        <p:spPr bwMode="auto">
          <a:xfrm>
            <a:off x="457200" y="6248400"/>
            <a:ext cx="83820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  <a:p>
            <a:pPr algn="ctr">
              <a:spcBef>
                <a:spcPct val="50000"/>
              </a:spcBef>
            </a:pPr>
            <a:endParaRPr lang="pt-BR" sz="1000" dirty="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2149" name="Object 10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67315179"/>
              </p:ext>
            </p:extLst>
          </p:nvPr>
        </p:nvGraphicFramePr>
        <p:xfrm>
          <a:off x="1116013" y="1052512"/>
          <a:ext cx="2016125" cy="4536727"/>
        </p:xfrm>
        <a:graphic>
          <a:graphicData uri="http://schemas.openxmlformats.org/presentationml/2006/ole">
            <p:oleObj spid="_x0000_s2328" name="Planilha" r:id="rId3" imgW="2200105" imgH="4057610" progId="Excel.Sheet.8">
              <p:embed/>
            </p:oleObj>
          </a:graphicData>
        </a:graphic>
      </p:graphicFrame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17822535"/>
              </p:ext>
            </p:extLst>
          </p:nvPr>
        </p:nvGraphicFramePr>
        <p:xfrm>
          <a:off x="3347963" y="1052736"/>
          <a:ext cx="2016125" cy="4537075"/>
        </p:xfrm>
        <a:graphic>
          <a:graphicData uri="http://schemas.openxmlformats.org/presentationml/2006/ole">
            <p:oleObj spid="_x0000_s2329" name="Planilha" r:id="rId4" imgW="2200105" imgH="4057610" progId="Excel.Sheet.8">
              <p:embed/>
            </p:oleObj>
          </a:graphicData>
        </a:graphic>
      </p:graphicFrame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21243354"/>
              </p:ext>
            </p:extLst>
          </p:nvPr>
        </p:nvGraphicFramePr>
        <p:xfrm>
          <a:off x="5652219" y="1052736"/>
          <a:ext cx="2016125" cy="4537075"/>
        </p:xfrm>
        <a:graphic>
          <a:graphicData uri="http://schemas.openxmlformats.org/presentationml/2006/ole">
            <p:oleObj spid="_x0000_s2330" name="Planilha" r:id="rId5" imgW="2200105" imgH="405761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6" name="Text Box 2"/>
          <p:cNvSpPr txBox="1">
            <a:spLocks noChangeArrowheads="1"/>
          </p:cNvSpPr>
          <p:nvPr/>
        </p:nvSpPr>
        <p:spPr bwMode="auto">
          <a:xfrm>
            <a:off x="457200" y="1524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LINHAS ABAIXO DA TOLERÂNCIA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3197" name="Text Box 32"/>
          <p:cNvSpPr txBox="1">
            <a:spLocks noChangeArrowheads="1"/>
          </p:cNvSpPr>
          <p:nvPr/>
        </p:nvSpPr>
        <p:spPr bwMode="auto">
          <a:xfrm>
            <a:off x="457200" y="6248400"/>
            <a:ext cx="83820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  <a:p>
            <a:pPr algn="ctr">
              <a:spcBef>
                <a:spcPct val="50000"/>
              </a:spcBef>
            </a:pPr>
            <a:endParaRPr lang="pt-BR" sz="10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2658650"/>
              </p:ext>
            </p:extLst>
          </p:nvPr>
        </p:nvGraphicFramePr>
        <p:xfrm>
          <a:off x="1116013" y="1052513"/>
          <a:ext cx="2087835" cy="4537075"/>
        </p:xfrm>
        <a:graphic>
          <a:graphicData uri="http://schemas.openxmlformats.org/presentationml/2006/ole">
            <p:oleObj spid="_x0000_s3357" name="Planilha" r:id="rId3" imgW="2552543" imgH="4057610" progId="Excel.Sheet.8">
              <p:embed/>
            </p:oleObj>
          </a:graphicData>
        </a:graphic>
      </p:graphicFrame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94686895"/>
              </p:ext>
            </p:extLst>
          </p:nvPr>
        </p:nvGraphicFramePr>
        <p:xfrm>
          <a:off x="3492550" y="1052736"/>
          <a:ext cx="2015554" cy="4537075"/>
        </p:xfrm>
        <a:graphic>
          <a:graphicData uri="http://schemas.openxmlformats.org/presentationml/2006/ole">
            <p:oleObj spid="_x0000_s3358" name="Planilha" r:id="rId4" imgW="2552543" imgH="4057610" progId="Excel.Sheet.8">
              <p:embed/>
            </p:oleObj>
          </a:graphicData>
        </a:graphic>
      </p:graphicFrame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94647175"/>
              </p:ext>
            </p:extLst>
          </p:nvPr>
        </p:nvGraphicFramePr>
        <p:xfrm>
          <a:off x="5868243" y="1052736"/>
          <a:ext cx="2016125" cy="4537075"/>
        </p:xfrm>
        <a:graphic>
          <a:graphicData uri="http://schemas.openxmlformats.org/presentationml/2006/ole">
            <p:oleObj spid="_x0000_s3359" name="Planilha" r:id="rId5" imgW="2552543" imgH="405761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57" name="Text Box 2"/>
          <p:cNvSpPr txBox="1">
            <a:spLocks noChangeArrowheads="1"/>
          </p:cNvSpPr>
          <p:nvPr/>
        </p:nvSpPr>
        <p:spPr bwMode="auto">
          <a:xfrm>
            <a:off x="457200" y="1524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LINHAS ABAIXO DA TOLERÂNCIA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40058" name="Text Box 32"/>
          <p:cNvSpPr txBox="1">
            <a:spLocks noChangeArrowheads="1"/>
          </p:cNvSpPr>
          <p:nvPr/>
        </p:nvSpPr>
        <p:spPr bwMode="auto">
          <a:xfrm>
            <a:off x="457200" y="6248400"/>
            <a:ext cx="83820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  <a:p>
            <a:pPr algn="ctr">
              <a:spcBef>
                <a:spcPct val="50000"/>
              </a:spcBef>
            </a:pPr>
            <a:endParaRPr lang="pt-BR" sz="1000" dirty="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18507603"/>
              </p:ext>
            </p:extLst>
          </p:nvPr>
        </p:nvGraphicFramePr>
        <p:xfrm>
          <a:off x="1187450" y="1052513"/>
          <a:ext cx="2016125" cy="4536727"/>
        </p:xfrm>
        <a:graphic>
          <a:graphicData uri="http://schemas.openxmlformats.org/presentationml/2006/ole">
            <p:oleObj spid="_x0000_s40219" name="Planilha" r:id="rId3" imgW="2552543" imgH="4381509" progId="Excel.Sheet.8">
              <p:embed/>
            </p:oleObj>
          </a:graphicData>
        </a:graphic>
      </p:graphicFrame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55895525"/>
              </p:ext>
            </p:extLst>
          </p:nvPr>
        </p:nvGraphicFramePr>
        <p:xfrm>
          <a:off x="3492500" y="1052513"/>
          <a:ext cx="2016125" cy="4536727"/>
        </p:xfrm>
        <a:graphic>
          <a:graphicData uri="http://schemas.openxmlformats.org/presentationml/2006/ole">
            <p:oleObj spid="_x0000_s40220" name="Planilha" r:id="rId4" imgW="2552543" imgH="4543458" progId="Excel.Sheet.8">
              <p:embed/>
            </p:oleObj>
          </a:graphicData>
        </a:graphic>
      </p:graphicFrame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05706122"/>
              </p:ext>
            </p:extLst>
          </p:nvPr>
        </p:nvGraphicFramePr>
        <p:xfrm>
          <a:off x="5796235" y="1052736"/>
          <a:ext cx="2016125" cy="4537075"/>
        </p:xfrm>
        <a:graphic>
          <a:graphicData uri="http://schemas.openxmlformats.org/presentationml/2006/ole">
            <p:oleObj spid="_x0000_s40221" name="Planilha" r:id="rId5" imgW="2552543" imgH="4543458" progId="Excel.Sheet.8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0" name="Text Box 2"/>
          <p:cNvSpPr txBox="1">
            <a:spLocks noChangeArrowheads="1"/>
          </p:cNvSpPr>
          <p:nvPr/>
        </p:nvSpPr>
        <p:spPr bwMode="auto">
          <a:xfrm>
            <a:off x="457200" y="152400"/>
            <a:ext cx="845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000" u="sng">
                <a:solidFill>
                  <a:srgbClr val="336699"/>
                </a:solidFill>
                <a:latin typeface="Tahoma" pitchFamily="34" charset="0"/>
              </a:rPr>
              <a:t>Resumo das Dez Linhas mais Reclamadas                           Conduta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                          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4129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16807809"/>
              </p:ext>
            </p:extLst>
          </p:nvPr>
        </p:nvGraphicFramePr>
        <p:xfrm>
          <a:off x="827088" y="1628775"/>
          <a:ext cx="7218362" cy="3744913"/>
        </p:xfrm>
        <a:graphic>
          <a:graphicData uri="http://schemas.openxmlformats.org/presentationml/2006/ole">
            <p:oleObj spid="_x0000_s4177" name="Worksheet" r:id="rId3" imgW="7820025" imgH="1790700" progId="Excel.Sheet.8">
              <p:embed/>
            </p:oleObj>
          </a:graphicData>
        </a:graphic>
      </p:graphicFrame>
      <p:sp>
        <p:nvSpPr>
          <p:cNvPr id="4131" name="Text Box 7"/>
          <p:cNvSpPr txBox="1">
            <a:spLocks noChangeArrowheads="1"/>
          </p:cNvSpPr>
          <p:nvPr/>
        </p:nvSpPr>
        <p:spPr bwMode="auto">
          <a:xfrm>
            <a:off x="395288" y="5949950"/>
            <a:ext cx="84391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003366"/>
                </a:solidFill>
                <a:latin typeface="Tahoma" pitchFamily="34" charset="0"/>
              </a:rPr>
              <a:t>       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 ______________________________________________________________________________________________________________</a:t>
            </a:r>
          </a:p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rgbClr val="003366"/>
                </a:solidFill>
                <a:latin typeface="Tahoma" pitchFamily="34" charset="0"/>
              </a:rPr>
              <a:t>          </a:t>
            </a:r>
            <a:r>
              <a:rPr lang="pt-BR" dirty="0">
                <a:solidFill>
                  <a:srgbClr val="336699"/>
                </a:solidFill>
              </a:rPr>
              <a:t>Dados relativos ao Trimestre de </a:t>
            </a:r>
            <a:r>
              <a:rPr lang="pt-BR" dirty="0" smtClean="0">
                <a:solidFill>
                  <a:srgbClr val="336699"/>
                </a:solidFill>
              </a:rPr>
              <a:t>setembro, outubro </a:t>
            </a:r>
            <a:r>
              <a:rPr lang="pt-BR" smtClean="0">
                <a:solidFill>
                  <a:srgbClr val="336699"/>
                </a:solidFill>
              </a:rPr>
              <a:t>e novembro </a:t>
            </a:r>
            <a:r>
              <a:rPr lang="pt-BR" dirty="0">
                <a:solidFill>
                  <a:srgbClr val="336699"/>
                </a:solidFill>
              </a:rPr>
              <a:t>de 2014.</a:t>
            </a:r>
            <a:endParaRPr lang="pt-BR" sz="900" dirty="0">
              <a:solidFill>
                <a:srgbClr val="336699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5" name="Text Box 3"/>
          <p:cNvSpPr txBox="1">
            <a:spLocks noChangeArrowheads="1"/>
          </p:cNvSpPr>
          <p:nvPr/>
        </p:nvSpPr>
        <p:spPr bwMode="auto">
          <a:xfrm>
            <a:off x="381000" y="228600"/>
            <a:ext cx="845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RECEBIDOS                                                     Por Tipo</a:t>
            </a:r>
          </a:p>
        </p:txBody>
      </p:sp>
      <p:sp>
        <p:nvSpPr>
          <p:cNvPr id="5176" name="Text Box 7"/>
          <p:cNvSpPr txBox="1">
            <a:spLocks noChangeArrowheads="1"/>
          </p:cNvSpPr>
          <p:nvPr/>
        </p:nvSpPr>
        <p:spPr bwMode="auto">
          <a:xfrm>
            <a:off x="353884" y="6059422"/>
            <a:ext cx="87852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_________________________________________________________________________________________________________________________</a:t>
            </a:r>
            <a:endParaRPr lang="pt-BR" sz="1000" dirty="0">
              <a:solidFill>
                <a:srgbClr val="336699"/>
              </a:solidFill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Total de registros recebidos: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1858                                      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Registros recebidos por tipo: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20                                          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Total de pontos: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4.814,75</a:t>
            </a:r>
          </a:p>
          <a:p>
            <a:pPr>
              <a:spcBef>
                <a:spcPct val="50000"/>
              </a:spcBef>
            </a:pP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Outros artigos: 29,III; 29,X; 29,XI; 29,XII; 31; 37; 29,VII e 32, todos do Código Disciplinar desta SMTR – Decreto n° 36.343 de 17/10/2012</a:t>
            </a:r>
            <a:endParaRPr lang="pt-BR" sz="1000" dirty="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6" name="Gráfic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82461325"/>
              </p:ext>
            </p:extLst>
          </p:nvPr>
        </p:nvGraphicFramePr>
        <p:xfrm>
          <a:off x="107504" y="764703"/>
          <a:ext cx="8731696" cy="5285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9" name="Text Box 3"/>
          <p:cNvSpPr txBox="1">
            <a:spLocks noChangeArrowheads="1"/>
          </p:cNvSpPr>
          <p:nvPr/>
        </p:nvSpPr>
        <p:spPr bwMode="auto">
          <a:xfrm>
            <a:off x="381000" y="228600"/>
            <a:ext cx="845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RECEBIDOS                                                   Por Grupo</a:t>
            </a:r>
          </a:p>
        </p:txBody>
      </p:sp>
      <p:sp>
        <p:nvSpPr>
          <p:cNvPr id="6200" name="Text Box 7"/>
          <p:cNvSpPr txBox="1">
            <a:spLocks noChangeArrowheads="1"/>
          </p:cNvSpPr>
          <p:nvPr/>
        </p:nvSpPr>
        <p:spPr bwMode="auto">
          <a:xfrm>
            <a:off x="395288" y="6092825"/>
            <a:ext cx="82296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003366"/>
                </a:solidFill>
                <a:latin typeface="Tahoma" pitchFamily="34" charset="0"/>
              </a:rPr>
              <a:t>      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</a:t>
            </a:r>
            <a:r>
              <a:rPr lang="pt-BR" sz="1000" dirty="0">
                <a:solidFill>
                  <a:srgbClr val="003366"/>
                </a:solidFill>
                <a:latin typeface="Tahoma" pitchFamily="34" charset="0"/>
              </a:rPr>
              <a:t>_</a:t>
            </a:r>
          </a:p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rgbClr val="003366"/>
                </a:solidFill>
                <a:latin typeface="Tahoma" pitchFamily="34" charset="0"/>
              </a:rPr>
              <a:t>       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Os registros do Grupo E (Empresa)) variam de E1 (mais grave) até E4</a:t>
            </a:r>
          </a:p>
        </p:txBody>
      </p:sp>
      <p:graphicFrame>
        <p:nvGraphicFramePr>
          <p:cNvPr id="7" name="Gráfico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48671013"/>
              </p:ext>
            </p:extLst>
          </p:nvPr>
        </p:nvGraphicFramePr>
        <p:xfrm>
          <a:off x="118852" y="764704"/>
          <a:ext cx="8782471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RTR-2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  <p:sp>
        <p:nvSpPr>
          <p:cNvPr id="51202" name="Rectangle 4"/>
          <p:cNvSpPr>
            <a:spLocks noChangeArrowheads="1"/>
          </p:cNvSpPr>
          <p:nvPr/>
        </p:nvSpPr>
        <p:spPr bwMode="auto">
          <a:xfrm>
            <a:off x="2314575" y="1833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51203" name="Imagem 5" descr="RTR02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219200"/>
            <a:ext cx="7010400" cy="495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4" name="Text Box 3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RTR-2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7237" name="Object 6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03455228"/>
              </p:ext>
            </p:extLst>
          </p:nvPr>
        </p:nvGraphicFramePr>
        <p:xfrm>
          <a:off x="800100" y="901700"/>
          <a:ext cx="3790950" cy="4203700"/>
        </p:xfrm>
        <a:graphic>
          <a:graphicData uri="http://schemas.openxmlformats.org/presentationml/2006/ole">
            <p:oleObj spid="_x0000_s7351" name="Worksheet" r:id="rId3" imgW="5334000" imgH="7486650" progId="Excel.Sheet.8">
              <p:embed/>
            </p:oleObj>
          </a:graphicData>
        </a:graphic>
      </p:graphicFrame>
      <p:sp>
        <p:nvSpPr>
          <p:cNvPr id="7245" name="Text Box 7"/>
          <p:cNvSpPr txBox="1">
            <a:spLocks noChangeArrowheads="1"/>
          </p:cNvSpPr>
          <p:nvPr/>
        </p:nvSpPr>
        <p:spPr bwMode="auto">
          <a:xfrm>
            <a:off x="304800" y="6156325"/>
            <a:ext cx="81534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A RTR-2 possui o total de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114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linhas. No Trimestre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75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linhas foram reclamadas, das quais  são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35 </a:t>
            </a:r>
            <a:r>
              <a:rPr lang="pt-BR" sz="1000" dirty="0" err="1">
                <a:solidFill>
                  <a:srgbClr val="336699"/>
                </a:solidFill>
                <a:latin typeface="Tahoma" pitchFamily="34" charset="0"/>
              </a:rPr>
              <a:t>Intra-Região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,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22 </a:t>
            </a:r>
            <a:r>
              <a:rPr lang="pt-BR" sz="1000" dirty="0" err="1">
                <a:solidFill>
                  <a:srgbClr val="336699"/>
                </a:solidFill>
                <a:latin typeface="Tahoma" pitchFamily="34" charset="0"/>
              </a:rPr>
              <a:t>Inter-Região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 e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18 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da Região Centro.</a:t>
            </a:r>
            <a:r>
              <a:rPr lang="pt-BR" sz="1000" dirty="0">
                <a:solidFill>
                  <a:srgbClr val="003366"/>
                </a:solidFill>
                <a:latin typeface="Tahoma" pitchFamily="34" charset="0"/>
              </a:rPr>
              <a:t> </a:t>
            </a:r>
          </a:p>
        </p:txBody>
      </p:sp>
      <p:sp>
        <p:nvSpPr>
          <p:cNvPr id="7246" name="Text Box 7"/>
          <p:cNvSpPr txBox="1">
            <a:spLocks noChangeArrowheads="1"/>
          </p:cNvSpPr>
          <p:nvPr/>
        </p:nvSpPr>
        <p:spPr bwMode="auto">
          <a:xfrm>
            <a:off x="2699792" y="5301208"/>
            <a:ext cx="3848636" cy="938719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Percentual de Linhas Reclamadas: 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65,79%</a:t>
            </a:r>
            <a:endParaRPr lang="pt-BR" sz="1000" dirty="0">
              <a:solidFill>
                <a:schemeClr val="tx1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1000" dirty="0" err="1">
                <a:solidFill>
                  <a:schemeClr val="tx1"/>
                </a:solidFill>
                <a:latin typeface="Tahoma" pitchFamily="34" charset="0"/>
              </a:rPr>
              <a:t>Intra-Região</a:t>
            </a: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: 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68,63%</a:t>
            </a:r>
            <a:endParaRPr lang="pt-BR" sz="1000" dirty="0">
              <a:solidFill>
                <a:schemeClr val="tx1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1000" dirty="0" err="1">
                <a:solidFill>
                  <a:schemeClr val="tx1"/>
                </a:solidFill>
                <a:latin typeface="Tahoma" pitchFamily="34" charset="0"/>
              </a:rPr>
              <a:t>Inter-Região</a:t>
            </a: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: 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73,33%</a:t>
            </a:r>
            <a:endParaRPr lang="pt-BR" sz="1000" dirty="0">
              <a:solidFill>
                <a:schemeClr val="tx1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Região Centro: 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54,54%</a:t>
            </a:r>
            <a:endParaRPr lang="pt-BR" dirty="0">
              <a:solidFill>
                <a:schemeClr val="tx1"/>
              </a:solidFill>
            </a:endParaRPr>
          </a:p>
        </p:txBody>
      </p:sp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11548621"/>
              </p:ext>
            </p:extLst>
          </p:nvPr>
        </p:nvGraphicFramePr>
        <p:xfrm>
          <a:off x="4891409" y="908720"/>
          <a:ext cx="3798101" cy="4248472"/>
        </p:xfrm>
        <a:graphic>
          <a:graphicData uri="http://schemas.openxmlformats.org/presentationml/2006/ole">
            <p:oleObj spid="_x0000_s7352" name="Worksheet" r:id="rId4" imgW="5334000" imgH="725805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59" name="Object 167"/>
          <p:cNvGraphicFramePr>
            <a:graphicFrameLocks noChangeAspect="1"/>
          </p:cNvGraphicFramePr>
          <p:nvPr/>
        </p:nvGraphicFramePr>
        <p:xfrm>
          <a:off x="1042988" y="762000"/>
          <a:ext cx="10518775" cy="5907088"/>
        </p:xfrm>
        <a:graphic>
          <a:graphicData uri="http://schemas.openxmlformats.org/presentationml/2006/ole">
            <p:oleObj spid="_x0000_s8585" name="Planilha" r:id="rId3" imgW="7000916" imgH="4238497" progId="Excel.Sheet.8">
              <p:embed/>
            </p:oleObj>
          </a:graphicData>
        </a:graphic>
      </p:graphicFrame>
      <p:sp>
        <p:nvSpPr>
          <p:cNvPr id="8380" name="Text Box 7"/>
          <p:cNvSpPr txBox="1">
            <a:spLocks noChangeArrowheads="1"/>
          </p:cNvSpPr>
          <p:nvPr/>
        </p:nvSpPr>
        <p:spPr bwMode="auto">
          <a:xfrm>
            <a:off x="395535" y="5965477"/>
            <a:ext cx="9145587" cy="93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003366"/>
                </a:solidFill>
                <a:latin typeface="Tahoma" pitchFamily="34" charset="0"/>
              </a:rPr>
              <a:t>   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  <a:endParaRPr lang="pt-BR" sz="1000" dirty="0">
              <a:solidFill>
                <a:srgbClr val="336699"/>
              </a:solidFill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    Total de registros recebidos: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486                                    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Registros recebidos por tipo: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18                                    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Total de pontos: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1.108,32</a:t>
            </a:r>
          </a:p>
          <a:p>
            <a:pPr>
              <a:spcBef>
                <a:spcPct val="50000"/>
              </a:spcBef>
            </a:pP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     Outros artigos: 29,X; 30; 29,XII; 32; 29,VII e 31, todos do Código Disciplinar desta SMTR – Decreto n° 36.343 de 17/10/2012</a:t>
            </a:r>
            <a:endParaRPr lang="pt-BR" sz="1000" dirty="0">
              <a:solidFill>
                <a:srgbClr val="336699"/>
              </a:solidFill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   </a:t>
            </a:r>
          </a:p>
        </p:txBody>
      </p:sp>
      <p:graphicFrame>
        <p:nvGraphicFramePr>
          <p:cNvPr id="8360" name="Object 16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13598299"/>
              </p:ext>
            </p:extLst>
          </p:nvPr>
        </p:nvGraphicFramePr>
        <p:xfrm>
          <a:off x="251520" y="3261965"/>
          <a:ext cx="11333163" cy="2703512"/>
        </p:xfrm>
        <a:graphic>
          <a:graphicData uri="http://schemas.openxmlformats.org/presentationml/2006/ole">
            <p:oleObj spid="_x0000_s8586" name="Planilha" r:id="rId4" imgW="7000916" imgH="4238497" progId="Excel.Sheet.8">
              <p:embed/>
            </p:oleObj>
          </a:graphicData>
        </a:graphic>
      </p:graphicFrame>
      <p:graphicFrame>
        <p:nvGraphicFramePr>
          <p:cNvPr id="8361" name="Object 169"/>
          <p:cNvGraphicFramePr>
            <a:graphicFrameLocks noChangeAspect="1"/>
          </p:cNvGraphicFramePr>
          <p:nvPr/>
        </p:nvGraphicFramePr>
        <p:xfrm>
          <a:off x="250825" y="1995488"/>
          <a:ext cx="4968875" cy="2657475"/>
        </p:xfrm>
        <a:graphic>
          <a:graphicData uri="http://schemas.openxmlformats.org/presentationml/2006/ole">
            <p:oleObj spid="_x0000_s8587" name="Gráfico" r:id="rId5" imgW="4989960" imgH="3197520" progId="Excel.Sheet.8">
              <p:embed/>
            </p:oleObj>
          </a:graphicData>
        </a:graphic>
      </p:graphicFrame>
      <p:graphicFrame>
        <p:nvGraphicFramePr>
          <p:cNvPr id="8362" name="Object 17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40244969"/>
              </p:ext>
            </p:extLst>
          </p:nvPr>
        </p:nvGraphicFramePr>
        <p:xfrm>
          <a:off x="0" y="236539"/>
          <a:ext cx="11441113" cy="5784850"/>
        </p:xfrm>
        <a:graphic>
          <a:graphicData uri="http://schemas.openxmlformats.org/presentationml/2006/ole">
            <p:oleObj spid="_x0000_s8588" name="Planilha" r:id="rId6" imgW="7000916" imgH="4238497" progId="Excel.Sheet.8">
              <p:embed/>
            </p:oleObj>
          </a:graphicData>
        </a:graphic>
      </p:graphicFrame>
      <p:sp>
        <p:nvSpPr>
          <p:cNvPr id="8381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RTR-2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POR TIPO</a:t>
            </a:r>
            <a:endParaRPr lang="pt-BR" sz="2000" u="sng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10" name="Gráfico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19704185"/>
              </p:ext>
            </p:extLst>
          </p:nvPr>
        </p:nvGraphicFramePr>
        <p:xfrm>
          <a:off x="179512" y="980728"/>
          <a:ext cx="8638455" cy="4734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8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 dirty="0">
                <a:solidFill>
                  <a:srgbClr val="336699"/>
                </a:solidFill>
                <a:latin typeface="Tahoma" pitchFamily="34" charset="0"/>
              </a:rPr>
              <a:t>RTR-2                                                       </a:t>
            </a:r>
            <a:r>
              <a:rPr lang="pt-BR" sz="1800" u="sng" dirty="0">
                <a:solidFill>
                  <a:srgbClr val="336699"/>
                </a:solidFill>
                <a:latin typeface="Tahoma" pitchFamily="34" charset="0"/>
              </a:rPr>
              <a:t>Bairro da Ocorrência </a:t>
            </a:r>
            <a:endParaRPr lang="pt-BR" sz="1800" dirty="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4" name="Gráfic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24183843"/>
              </p:ext>
            </p:extLst>
          </p:nvPr>
        </p:nvGraphicFramePr>
        <p:xfrm>
          <a:off x="107504" y="980728"/>
          <a:ext cx="8877399" cy="523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3"/>
          <p:cNvSpPr>
            <a:spLocks noChangeArrowheads="1"/>
          </p:cNvSpPr>
          <p:nvPr/>
        </p:nvSpPr>
        <p:spPr bwMode="auto">
          <a:xfrm>
            <a:off x="2324100" y="1843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58370" name="Imagem 9" descr="RTR03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143000"/>
            <a:ext cx="7010400" cy="494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RTR-3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3" name="Text Box 3"/>
          <p:cNvSpPr txBox="1">
            <a:spLocks noChangeArrowheads="1"/>
          </p:cNvSpPr>
          <p:nvPr/>
        </p:nvSpPr>
        <p:spPr bwMode="auto">
          <a:xfrm>
            <a:off x="323850" y="23495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RTR-3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0324" name="Text Box 7"/>
          <p:cNvSpPr txBox="1">
            <a:spLocks noChangeArrowheads="1"/>
          </p:cNvSpPr>
          <p:nvPr/>
        </p:nvSpPr>
        <p:spPr bwMode="auto">
          <a:xfrm>
            <a:off x="228600" y="6232525"/>
            <a:ext cx="8915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A RTR-3 possui o total de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141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linhas. No Trimestre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93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linhas foram reclamadas, das quais  são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25 </a:t>
            </a:r>
            <a:r>
              <a:rPr lang="pt-BR" sz="1000" dirty="0" err="1">
                <a:solidFill>
                  <a:srgbClr val="336699"/>
                </a:solidFill>
                <a:latin typeface="Tahoma" pitchFamily="34" charset="0"/>
              </a:rPr>
              <a:t>Intra-Região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,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32 </a:t>
            </a:r>
            <a:r>
              <a:rPr lang="pt-BR" sz="1000" dirty="0" err="1" smtClean="0">
                <a:solidFill>
                  <a:srgbClr val="336699"/>
                </a:solidFill>
                <a:latin typeface="Tahoma" pitchFamily="34" charset="0"/>
              </a:rPr>
              <a:t>Inter-Região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e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36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da Região Centro.</a:t>
            </a:r>
            <a:r>
              <a:rPr lang="pt-BR" sz="1000" dirty="0">
                <a:solidFill>
                  <a:srgbClr val="003366"/>
                </a:solidFill>
                <a:latin typeface="Tahoma" pitchFamily="34" charset="0"/>
              </a:rPr>
              <a:t> </a:t>
            </a:r>
          </a:p>
          <a:p>
            <a:pPr>
              <a:spcBef>
                <a:spcPct val="50000"/>
              </a:spcBef>
            </a:pPr>
            <a:endParaRPr lang="pt-BR" sz="1000" dirty="0">
              <a:solidFill>
                <a:srgbClr val="003366"/>
              </a:solidFill>
              <a:latin typeface="Tahoma" pitchFamily="34" charset="0"/>
            </a:endParaRPr>
          </a:p>
        </p:txBody>
      </p:sp>
      <p:sp>
        <p:nvSpPr>
          <p:cNvPr id="10325" name="Text Box 8"/>
          <p:cNvSpPr txBox="1">
            <a:spLocks noChangeArrowheads="1"/>
          </p:cNvSpPr>
          <p:nvPr/>
        </p:nvSpPr>
        <p:spPr bwMode="auto">
          <a:xfrm>
            <a:off x="2411413" y="5297488"/>
            <a:ext cx="4419600" cy="9398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Percentual de Linhas Reclamadas: 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67,96%</a:t>
            </a:r>
            <a:endParaRPr lang="pt-BR" sz="1000" dirty="0">
              <a:solidFill>
                <a:schemeClr val="tx1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1000" dirty="0" err="1">
                <a:solidFill>
                  <a:schemeClr val="tx1"/>
                </a:solidFill>
                <a:latin typeface="Tahoma" pitchFamily="34" charset="0"/>
              </a:rPr>
              <a:t>Intra-Região</a:t>
            </a: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: 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56,82%</a:t>
            </a:r>
            <a:endParaRPr lang="pt-BR" sz="1000" dirty="0">
              <a:solidFill>
                <a:schemeClr val="tx1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1000" dirty="0" err="1">
                <a:solidFill>
                  <a:schemeClr val="tx1"/>
                </a:solidFill>
                <a:latin typeface="Tahoma" pitchFamily="34" charset="0"/>
              </a:rPr>
              <a:t>Inter-Região</a:t>
            </a: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: 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76,19%</a:t>
            </a:r>
            <a:endParaRPr lang="pt-BR" sz="1000" dirty="0">
              <a:solidFill>
                <a:schemeClr val="tx1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Região Centro: 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65,45%</a:t>
            </a:r>
            <a:endParaRPr lang="pt-BR" dirty="0">
              <a:solidFill>
                <a:schemeClr val="tx1"/>
              </a:solidFill>
            </a:endParaRPr>
          </a:p>
        </p:txBody>
      </p:sp>
      <p:graphicFrame>
        <p:nvGraphicFramePr>
          <p:cNvPr id="10309" name="Object 6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64073017"/>
              </p:ext>
            </p:extLst>
          </p:nvPr>
        </p:nvGraphicFramePr>
        <p:xfrm>
          <a:off x="179388" y="981075"/>
          <a:ext cx="2808287" cy="4176713"/>
        </p:xfrm>
        <a:graphic>
          <a:graphicData uri="http://schemas.openxmlformats.org/presentationml/2006/ole">
            <p:oleObj spid="_x0000_s10473" name="Planilha" r:id="rId3" imgW="5162353" imgH="6620045" progId="Excel.Sheet.8">
              <p:embed/>
            </p:oleObj>
          </a:graphicData>
        </a:graphic>
      </p:graphicFrame>
      <p:graphicFrame>
        <p:nvGraphicFramePr>
          <p:cNvPr id="10321" name="Object 8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18836953"/>
              </p:ext>
            </p:extLst>
          </p:nvPr>
        </p:nvGraphicFramePr>
        <p:xfrm>
          <a:off x="3059113" y="981075"/>
          <a:ext cx="2879725" cy="4176713"/>
        </p:xfrm>
        <a:graphic>
          <a:graphicData uri="http://schemas.openxmlformats.org/presentationml/2006/ole">
            <p:oleObj spid="_x0000_s10474" name="Planilha" r:id="rId4" imgW="5162353" imgH="6677129" progId="Excel.Sheet.8">
              <p:embed/>
            </p:oleObj>
          </a:graphicData>
        </a:graphic>
      </p:graphicFrame>
      <p:graphicFrame>
        <p:nvGraphicFramePr>
          <p:cNvPr id="10322" name="Object 8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49047855"/>
              </p:ext>
            </p:extLst>
          </p:nvPr>
        </p:nvGraphicFramePr>
        <p:xfrm>
          <a:off x="6011863" y="981075"/>
          <a:ext cx="2951162" cy="2987675"/>
        </p:xfrm>
        <a:graphic>
          <a:graphicData uri="http://schemas.openxmlformats.org/presentationml/2006/ole">
            <p:oleObj spid="_x0000_s10475" name="Planilha" r:id="rId5" imgW="5162353" imgH="4781519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5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RTR-3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POR TIPO</a:t>
            </a:r>
            <a:endParaRPr lang="pt-BR" sz="2000" u="sng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1316" name="Text Box 7"/>
          <p:cNvSpPr txBox="1">
            <a:spLocks noChangeArrowheads="1"/>
          </p:cNvSpPr>
          <p:nvPr/>
        </p:nvSpPr>
        <p:spPr bwMode="auto">
          <a:xfrm>
            <a:off x="114300" y="6018673"/>
            <a:ext cx="9144000" cy="93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003366"/>
                </a:solidFill>
                <a:latin typeface="Tahoma" pitchFamily="34" charset="0"/>
              </a:rPr>
              <a:t> 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  Total de registros recebidos: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530                                       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Registros recebidos por tipo: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19                                             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Total de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pontos: 1.147,87</a:t>
            </a:r>
          </a:p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  Outros artigos: 29,X; 40,III; 29,XII; 29, III; 31; 29,XI; 37; e 29,VII, todos do Código Disciplinar desta  SMTR – Decreto n° 36.343 de 17/10/2012</a:t>
            </a:r>
            <a:endParaRPr lang="pt-BR" sz="1000" dirty="0">
              <a:solidFill>
                <a:srgbClr val="336699"/>
              </a:solidFill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 </a:t>
            </a:r>
          </a:p>
        </p:txBody>
      </p:sp>
      <p:graphicFrame>
        <p:nvGraphicFramePr>
          <p:cNvPr id="6" name="Gráfic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52054578"/>
              </p:ext>
            </p:extLst>
          </p:nvPr>
        </p:nvGraphicFramePr>
        <p:xfrm>
          <a:off x="107504" y="836712"/>
          <a:ext cx="9048006" cy="5166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0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RTR-3  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Bairro da Ocorrência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4" name="Gráfic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06653147"/>
              </p:ext>
            </p:extLst>
          </p:nvPr>
        </p:nvGraphicFramePr>
        <p:xfrm>
          <a:off x="145505" y="908720"/>
          <a:ext cx="8998495" cy="5382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3"/>
          <p:cNvSpPr>
            <a:spLocks noChangeArrowheads="1"/>
          </p:cNvSpPr>
          <p:nvPr/>
        </p:nvSpPr>
        <p:spPr bwMode="auto">
          <a:xfrm>
            <a:off x="2324100" y="1838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65538" name="Imagem 13" descr="RTR04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135063"/>
            <a:ext cx="7010400" cy="496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9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RTR-4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87" name="Text Box 3"/>
          <p:cNvSpPr txBox="1">
            <a:spLocks noChangeArrowheads="1"/>
          </p:cNvSpPr>
          <p:nvPr/>
        </p:nvSpPr>
        <p:spPr bwMode="auto">
          <a:xfrm>
            <a:off x="304800" y="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RTR-4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3388" name="Text Box 7"/>
          <p:cNvSpPr txBox="1">
            <a:spLocks noChangeArrowheads="1"/>
          </p:cNvSpPr>
          <p:nvPr/>
        </p:nvSpPr>
        <p:spPr bwMode="auto">
          <a:xfrm>
            <a:off x="152400" y="6237288"/>
            <a:ext cx="89916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 A RTR-4 possui o total de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137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linhas. No Trimestre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92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linhas foram reclamadas, das quais  são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28 </a:t>
            </a:r>
            <a:r>
              <a:rPr lang="pt-BR" sz="1000" dirty="0" err="1">
                <a:solidFill>
                  <a:srgbClr val="336699"/>
                </a:solidFill>
                <a:latin typeface="Tahoma" pitchFamily="34" charset="0"/>
              </a:rPr>
              <a:t>Intra-Região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,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31 </a:t>
            </a:r>
            <a:r>
              <a:rPr lang="pt-BR" sz="1000" dirty="0" err="1">
                <a:solidFill>
                  <a:srgbClr val="336699"/>
                </a:solidFill>
                <a:latin typeface="Tahoma" pitchFamily="34" charset="0"/>
              </a:rPr>
              <a:t>Inter-Região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,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32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da Região Centro e 01 </a:t>
            </a:r>
            <a:r>
              <a:rPr lang="pt-BR" sz="1000" dirty="0" err="1">
                <a:solidFill>
                  <a:srgbClr val="336699"/>
                </a:solidFill>
                <a:latin typeface="Tahoma" pitchFamily="34" charset="0"/>
              </a:rPr>
              <a:t>Transcarioca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.</a:t>
            </a:r>
            <a:r>
              <a:rPr lang="pt-BR" sz="1000" dirty="0">
                <a:solidFill>
                  <a:srgbClr val="003366"/>
                </a:solidFill>
                <a:latin typeface="Tahoma" pitchFamily="34" charset="0"/>
              </a:rPr>
              <a:t> </a:t>
            </a:r>
          </a:p>
        </p:txBody>
      </p:sp>
      <p:sp>
        <p:nvSpPr>
          <p:cNvPr id="13389" name="Text Box 7"/>
          <p:cNvSpPr txBox="1">
            <a:spLocks noChangeArrowheads="1"/>
          </p:cNvSpPr>
          <p:nvPr/>
        </p:nvSpPr>
        <p:spPr bwMode="auto">
          <a:xfrm>
            <a:off x="2613248" y="5129684"/>
            <a:ext cx="4191000" cy="963612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Percentual de Linhas Reclamadas: 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67,15%</a:t>
            </a:r>
            <a:endParaRPr lang="pt-BR" sz="1000" dirty="0">
              <a:solidFill>
                <a:schemeClr val="tx1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1000" dirty="0" err="1">
                <a:solidFill>
                  <a:schemeClr val="tx1"/>
                </a:solidFill>
                <a:latin typeface="Tahoma" pitchFamily="34" charset="0"/>
              </a:rPr>
              <a:t>Intra-Região</a:t>
            </a: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: 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65,12</a:t>
            </a:r>
            <a:r>
              <a:rPr lang="pt-BR" dirty="0" smtClean="0">
                <a:solidFill>
                  <a:schemeClr val="tx1"/>
                </a:solidFill>
              </a:rPr>
              <a:t>%</a:t>
            </a:r>
            <a:endParaRPr lang="pt-BR" sz="1000" dirty="0">
              <a:solidFill>
                <a:schemeClr val="tx1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 </a:t>
            </a:r>
            <a:r>
              <a:rPr lang="pt-BR" sz="1000" dirty="0" err="1">
                <a:solidFill>
                  <a:schemeClr val="tx1"/>
                </a:solidFill>
                <a:latin typeface="Tahoma" pitchFamily="34" charset="0"/>
              </a:rPr>
              <a:t>Inter-Região</a:t>
            </a: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: 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63,26%</a:t>
            </a:r>
            <a:endParaRPr lang="pt-BR" sz="1000" dirty="0">
              <a:solidFill>
                <a:schemeClr val="tx1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Região Centro: 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71,11%</a:t>
            </a:r>
            <a:endParaRPr lang="pt-BR" sz="1000" dirty="0">
              <a:solidFill>
                <a:schemeClr val="tx1"/>
              </a:solidFill>
              <a:latin typeface="Tahoma" pitchFamily="34" charset="0"/>
            </a:endParaRPr>
          </a:p>
        </p:txBody>
      </p:sp>
      <p:graphicFrame>
        <p:nvGraphicFramePr>
          <p:cNvPr id="13384" name="Object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9875490"/>
              </p:ext>
            </p:extLst>
          </p:nvPr>
        </p:nvGraphicFramePr>
        <p:xfrm>
          <a:off x="776734" y="717550"/>
          <a:ext cx="3651250" cy="4151610"/>
        </p:xfrm>
        <a:graphic>
          <a:graphicData uri="http://schemas.openxmlformats.org/presentationml/2006/ole">
            <p:oleObj spid="_x0000_s13483" name="Planilha" r:id="rId3" imgW="5353099" imgH="5124446" progId="Excel.Sheet.8">
              <p:embed/>
            </p:oleObj>
          </a:graphicData>
        </a:graphic>
      </p:graphicFrame>
      <p:graphicFrame>
        <p:nvGraphicFramePr>
          <p:cNvPr id="13386" name="Object 7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19010926"/>
              </p:ext>
            </p:extLst>
          </p:nvPr>
        </p:nvGraphicFramePr>
        <p:xfrm>
          <a:off x="4721745" y="692696"/>
          <a:ext cx="3522663" cy="4176464"/>
        </p:xfrm>
        <a:graphic>
          <a:graphicData uri="http://schemas.openxmlformats.org/presentationml/2006/ole">
            <p:oleObj spid="_x0000_s13484" name="Planilha" r:id="rId4" imgW="5162353" imgH="5343479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04" name="Text Box 3"/>
          <p:cNvSpPr txBox="1">
            <a:spLocks noChangeArrowheads="1"/>
          </p:cNvSpPr>
          <p:nvPr/>
        </p:nvSpPr>
        <p:spPr bwMode="auto">
          <a:xfrm>
            <a:off x="304800" y="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RTR-4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62505" name="Text Box 7"/>
          <p:cNvSpPr txBox="1">
            <a:spLocks noChangeArrowheads="1"/>
          </p:cNvSpPr>
          <p:nvPr/>
        </p:nvSpPr>
        <p:spPr bwMode="auto">
          <a:xfrm>
            <a:off x="152400" y="6308725"/>
            <a:ext cx="89916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 </a:t>
            </a:r>
            <a:endParaRPr lang="pt-BR" sz="10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62502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12987570"/>
              </p:ext>
            </p:extLst>
          </p:nvPr>
        </p:nvGraphicFramePr>
        <p:xfrm>
          <a:off x="629215" y="980058"/>
          <a:ext cx="3654754" cy="3745086"/>
        </p:xfrm>
        <a:graphic>
          <a:graphicData uri="http://schemas.openxmlformats.org/presentationml/2006/ole">
            <p:oleObj spid="_x0000_s62606" name="Planilha" r:id="rId3" imgW="5962812" imgH="3819549" progId="Excel.Sheet.8">
              <p:embed/>
            </p:oleObj>
          </a:graphicData>
        </a:graphic>
      </p:graphicFrame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04785515"/>
              </p:ext>
            </p:extLst>
          </p:nvPr>
        </p:nvGraphicFramePr>
        <p:xfrm>
          <a:off x="4445000" y="981075"/>
          <a:ext cx="3656013" cy="3744069"/>
        </p:xfrm>
        <a:graphic>
          <a:graphicData uri="http://schemas.openxmlformats.org/presentationml/2006/ole">
            <p:oleObj spid="_x0000_s62607" name="Planilha" r:id="rId4" imgW="5962812" imgH="3628847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32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RTR-4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POR TIPO</a:t>
            </a:r>
            <a:endParaRPr lang="pt-BR" sz="2000" u="sng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64533" name="Text Box 7"/>
          <p:cNvSpPr txBox="1">
            <a:spLocks noChangeArrowheads="1"/>
          </p:cNvSpPr>
          <p:nvPr/>
        </p:nvSpPr>
        <p:spPr bwMode="auto">
          <a:xfrm>
            <a:off x="179388" y="6052269"/>
            <a:ext cx="88201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003366"/>
                </a:solidFill>
                <a:latin typeface="Tahoma" pitchFamily="34" charset="0"/>
              </a:rPr>
              <a:t>      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        Total de registros recebidos: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 480                                     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Registros recebidos por tipo: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17                                        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Total de pontos: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 1.529,99</a:t>
            </a:r>
          </a:p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        Outros artigos: 29,XVI; 34; 29,III; 29,XV; 29,X; 29,XI  e 37, todos do Código Disciplinar desta SMTR – Decreto n° 36.343 de 17/10/2012.</a:t>
            </a:r>
            <a:endParaRPr lang="pt-BR" sz="1000" dirty="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6" name="Gráfic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51723364"/>
              </p:ext>
            </p:extLst>
          </p:nvPr>
        </p:nvGraphicFramePr>
        <p:xfrm>
          <a:off x="0" y="908720"/>
          <a:ext cx="8915400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8" name="Text Box 3"/>
          <p:cNvSpPr txBox="1">
            <a:spLocks noChangeArrowheads="1"/>
          </p:cNvSpPr>
          <p:nvPr/>
        </p:nvSpPr>
        <p:spPr bwMode="auto">
          <a:xfrm>
            <a:off x="457200" y="333375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RTR-4 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Bairro da Ocorrência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4" name="Gráfic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25800121"/>
              </p:ext>
            </p:extLst>
          </p:nvPr>
        </p:nvGraphicFramePr>
        <p:xfrm>
          <a:off x="310952" y="908720"/>
          <a:ext cx="8604448" cy="545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3"/>
          <p:cNvSpPr>
            <a:spLocks noChangeArrowheads="1"/>
          </p:cNvSpPr>
          <p:nvPr/>
        </p:nvSpPr>
        <p:spPr bwMode="auto">
          <a:xfrm>
            <a:off x="2333625" y="1857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74754" name="Imagem 17" descr="RTR05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143000"/>
            <a:ext cx="6934200" cy="486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5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RTR-5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52" name="Text Box 3"/>
          <p:cNvSpPr txBox="1">
            <a:spLocks noChangeArrowheads="1"/>
          </p:cNvSpPr>
          <p:nvPr/>
        </p:nvSpPr>
        <p:spPr bwMode="auto">
          <a:xfrm>
            <a:off x="468313" y="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RTR-5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6453" name="Text Box 7"/>
          <p:cNvSpPr txBox="1">
            <a:spLocks noChangeArrowheads="1"/>
          </p:cNvSpPr>
          <p:nvPr/>
        </p:nvSpPr>
        <p:spPr bwMode="auto">
          <a:xfrm>
            <a:off x="228600" y="6156325"/>
            <a:ext cx="8915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A RTR-5 possui o total de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144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linhas. No Trimestre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81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linhas foram reclamadas, das quais são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48 </a:t>
            </a:r>
            <a:r>
              <a:rPr lang="pt-BR" sz="1000" dirty="0" err="1">
                <a:solidFill>
                  <a:srgbClr val="336699"/>
                </a:solidFill>
                <a:latin typeface="Tahoma" pitchFamily="34" charset="0"/>
              </a:rPr>
              <a:t>Intra-Região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,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11 </a:t>
            </a:r>
            <a:r>
              <a:rPr lang="pt-BR" sz="1000" dirty="0" err="1">
                <a:solidFill>
                  <a:srgbClr val="336699"/>
                </a:solidFill>
                <a:latin typeface="Tahoma" pitchFamily="34" charset="0"/>
              </a:rPr>
              <a:t>Inter-Região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,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21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da Região Centro </a:t>
            </a:r>
          </a:p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e 01 BRT-</a:t>
            </a:r>
            <a:r>
              <a:rPr lang="pt-BR" sz="1000" dirty="0" err="1">
                <a:solidFill>
                  <a:srgbClr val="336699"/>
                </a:solidFill>
                <a:latin typeface="Tahoma" pitchFamily="34" charset="0"/>
              </a:rPr>
              <a:t>Transoeste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.</a:t>
            </a:r>
          </a:p>
        </p:txBody>
      </p:sp>
      <p:sp>
        <p:nvSpPr>
          <p:cNvPr id="16454" name="Text Box 7"/>
          <p:cNvSpPr txBox="1">
            <a:spLocks noChangeArrowheads="1"/>
          </p:cNvSpPr>
          <p:nvPr/>
        </p:nvSpPr>
        <p:spPr bwMode="auto">
          <a:xfrm>
            <a:off x="2963863" y="5157788"/>
            <a:ext cx="3048000" cy="9398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Percentual de Linhas Reclamadas: 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56,25%</a:t>
            </a:r>
            <a:endParaRPr lang="pt-BR" sz="1000" dirty="0">
              <a:solidFill>
                <a:schemeClr val="tx1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1000" dirty="0" err="1">
                <a:solidFill>
                  <a:schemeClr val="tx1"/>
                </a:solidFill>
                <a:latin typeface="Tahoma" pitchFamily="34" charset="0"/>
              </a:rPr>
              <a:t>Intra-Região</a:t>
            </a: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: 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56,47%</a:t>
            </a:r>
            <a:endParaRPr lang="pt-BR" sz="1000" dirty="0">
              <a:solidFill>
                <a:schemeClr val="tx1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1000" dirty="0" err="1" smtClean="0">
                <a:solidFill>
                  <a:schemeClr val="tx1"/>
                </a:solidFill>
                <a:latin typeface="Tahoma" pitchFamily="34" charset="0"/>
              </a:rPr>
              <a:t>Inter-Região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: 47,83%</a:t>
            </a:r>
            <a:endParaRPr lang="pt-BR" sz="1000" dirty="0">
              <a:solidFill>
                <a:schemeClr val="tx1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Região Centro: 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58,33%</a:t>
            </a:r>
            <a:endParaRPr lang="pt-BR" dirty="0">
              <a:solidFill>
                <a:schemeClr val="tx1"/>
              </a:solidFill>
            </a:endParaRPr>
          </a:p>
        </p:txBody>
      </p:sp>
      <p:graphicFrame>
        <p:nvGraphicFramePr>
          <p:cNvPr id="16450" name="Object 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66957608"/>
              </p:ext>
            </p:extLst>
          </p:nvPr>
        </p:nvGraphicFramePr>
        <p:xfrm>
          <a:off x="755650" y="836613"/>
          <a:ext cx="3600450" cy="4105275"/>
        </p:xfrm>
        <a:graphic>
          <a:graphicData uri="http://schemas.openxmlformats.org/presentationml/2006/ole">
            <p:oleObj spid="_x0000_s16550" name="Planilha" r:id="rId3" imgW="5334150" imgH="5772242" progId="Excel.Sheet.8">
              <p:embed/>
            </p:oleObj>
          </a:graphicData>
        </a:graphic>
      </p:graphicFrame>
      <p:graphicFrame>
        <p:nvGraphicFramePr>
          <p:cNvPr id="16451" name="Object 6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5659895"/>
              </p:ext>
            </p:extLst>
          </p:nvPr>
        </p:nvGraphicFramePr>
        <p:xfrm>
          <a:off x="4645025" y="836613"/>
          <a:ext cx="3578225" cy="4105275"/>
        </p:xfrm>
        <a:graphic>
          <a:graphicData uri="http://schemas.openxmlformats.org/presentationml/2006/ole">
            <p:oleObj spid="_x0000_s16551" name="Planilha" r:id="rId4" imgW="5524475" imgH="5543484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4" name="Text Box 3"/>
          <p:cNvSpPr txBox="1">
            <a:spLocks noChangeArrowheads="1"/>
          </p:cNvSpPr>
          <p:nvPr/>
        </p:nvSpPr>
        <p:spPr bwMode="auto">
          <a:xfrm>
            <a:off x="468313" y="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RTR-5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61505" name="Text Box 7"/>
          <p:cNvSpPr txBox="1">
            <a:spLocks noChangeArrowheads="1"/>
          </p:cNvSpPr>
          <p:nvPr/>
        </p:nvSpPr>
        <p:spPr bwMode="auto">
          <a:xfrm>
            <a:off x="228600" y="6156325"/>
            <a:ext cx="89154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________________________________________________________________________________________________________________________</a:t>
            </a:r>
          </a:p>
        </p:txBody>
      </p:sp>
      <p:graphicFrame>
        <p:nvGraphicFramePr>
          <p:cNvPr id="61503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64715189"/>
              </p:ext>
            </p:extLst>
          </p:nvPr>
        </p:nvGraphicFramePr>
        <p:xfrm>
          <a:off x="2411413" y="909638"/>
          <a:ext cx="4030662" cy="3959225"/>
        </p:xfrm>
        <a:graphic>
          <a:graphicData uri="http://schemas.openxmlformats.org/presentationml/2006/ole">
            <p:oleObj spid="_x0000_s61551" name="Worksheet" r:id="rId3" imgW="5553075" imgH="4600575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58" name="Text Box 7"/>
          <p:cNvSpPr txBox="1">
            <a:spLocks noChangeArrowheads="1"/>
          </p:cNvSpPr>
          <p:nvPr/>
        </p:nvSpPr>
        <p:spPr bwMode="auto">
          <a:xfrm>
            <a:off x="252413" y="6124575"/>
            <a:ext cx="878363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003366"/>
                </a:solidFill>
                <a:latin typeface="Tahoma" pitchFamily="34" charset="0"/>
              </a:rPr>
              <a:t>   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     Total de registros recebidos: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362                                      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Registros recebidos por tipo: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16                                        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Total de pontos: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1.028,57</a:t>
            </a:r>
          </a:p>
          <a:p>
            <a:pPr>
              <a:spcBef>
                <a:spcPct val="50000"/>
              </a:spcBef>
            </a:pP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      Outros artigos: 29,XII; 29,XI; 29,III; 40,III; 30 e 34, todos do Código Disciplinar desta SMTR – Decreto n° 36.343 de 17/10/2012    </a:t>
            </a:r>
            <a:endParaRPr lang="pt-BR" sz="1000" dirty="0">
              <a:solidFill>
                <a:srgbClr val="003366"/>
              </a:solidFill>
              <a:latin typeface="Tahoma" pitchFamily="34" charset="0"/>
            </a:endParaRPr>
          </a:p>
        </p:txBody>
      </p:sp>
      <p:sp>
        <p:nvSpPr>
          <p:cNvPr id="17459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RTR-5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POR TIPO</a:t>
            </a:r>
            <a:endParaRPr lang="pt-BR" sz="2000" u="sng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6" name="Gráfic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86356656"/>
              </p:ext>
            </p:extLst>
          </p:nvPr>
        </p:nvGraphicFramePr>
        <p:xfrm>
          <a:off x="179512" y="908720"/>
          <a:ext cx="8741167" cy="5071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7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 dirty="0">
                <a:solidFill>
                  <a:srgbClr val="336699"/>
                </a:solidFill>
                <a:latin typeface="Tahoma" pitchFamily="34" charset="0"/>
              </a:rPr>
              <a:t>RTR-5                                                       </a:t>
            </a:r>
            <a:r>
              <a:rPr lang="pt-BR" sz="1800" u="sng" dirty="0">
                <a:solidFill>
                  <a:srgbClr val="336699"/>
                </a:solidFill>
                <a:latin typeface="Tahoma" pitchFamily="34" charset="0"/>
              </a:rPr>
              <a:t>Bairro da Ocorrência</a:t>
            </a:r>
            <a:r>
              <a:rPr lang="pt-BR" sz="1800" u="sng" dirty="0">
                <a:solidFill>
                  <a:srgbClr val="003366"/>
                </a:solidFill>
                <a:latin typeface="Tahoma" pitchFamily="34" charset="0"/>
              </a:rPr>
              <a:t> </a:t>
            </a:r>
            <a:r>
              <a:rPr lang="pt-BR" sz="1800" u="sng" dirty="0" smtClean="0">
                <a:solidFill>
                  <a:srgbClr val="003366"/>
                </a:solidFill>
                <a:latin typeface="Tahoma" pitchFamily="34" charset="0"/>
              </a:rPr>
              <a:t>                 </a:t>
            </a:r>
            <a:endParaRPr lang="pt-BR" sz="1800" dirty="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4" name="Gráfic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42366233"/>
              </p:ext>
            </p:extLst>
          </p:nvPr>
        </p:nvGraphicFramePr>
        <p:xfrm>
          <a:off x="179512" y="908720"/>
          <a:ext cx="8856984" cy="5526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CCEC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E2F4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51768</TotalTime>
  <Words>681</Words>
  <Application>Microsoft Office PowerPoint</Application>
  <PresentationFormat>Apresentação na tela (4:3)</PresentationFormat>
  <Paragraphs>88</Paragraphs>
  <Slides>27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3</vt:i4>
      </vt:variant>
      <vt:variant>
        <vt:lpstr>Títulos de slides</vt:lpstr>
      </vt:variant>
      <vt:variant>
        <vt:i4>27</vt:i4>
      </vt:variant>
    </vt:vector>
  </HeadingPairs>
  <TitlesOfParts>
    <vt:vector size="31" baseType="lpstr">
      <vt:lpstr>Estrutura padrão</vt:lpstr>
      <vt:lpstr>Planilha</vt:lpstr>
      <vt:lpstr>Planilha do Microsoft Office Excel 97-2003</vt:lpstr>
      <vt:lpstr>Gráfico</vt:lpstr>
      <vt:lpstr>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CET-RIO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2102085</dc:creator>
  <cp:lastModifiedBy>02086684</cp:lastModifiedBy>
  <cp:revision>2631</cp:revision>
  <dcterms:created xsi:type="dcterms:W3CDTF">2009-11-26T17:11:22Z</dcterms:created>
  <dcterms:modified xsi:type="dcterms:W3CDTF">2015-01-12T13:04:31Z</dcterms:modified>
</cp:coreProperties>
</file>