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9" r:id="rId3"/>
    <p:sldId id="585" r:id="rId4"/>
    <p:sldId id="317" r:id="rId5"/>
    <p:sldId id="584" r:id="rId6"/>
    <p:sldId id="454" r:id="rId7"/>
    <p:sldId id="551" r:id="rId8"/>
    <p:sldId id="581" r:id="rId9"/>
    <p:sldId id="340" r:id="rId10"/>
    <p:sldId id="315" r:id="rId11"/>
    <p:sldId id="476" r:id="rId12"/>
    <p:sldId id="459" r:id="rId13"/>
    <p:sldId id="342" r:id="rId14"/>
    <p:sldId id="354" r:id="rId15"/>
    <p:sldId id="358" r:id="rId16"/>
    <p:sldId id="577" r:id="rId17"/>
    <p:sldId id="344" r:id="rId18"/>
    <p:sldId id="323" r:id="rId19"/>
    <p:sldId id="561" r:id="rId20"/>
    <p:sldId id="582" r:id="rId21"/>
    <p:sldId id="346" r:id="rId22"/>
    <p:sldId id="327" r:id="rId23"/>
    <p:sldId id="535" r:id="rId24"/>
    <p:sldId id="536" r:id="rId25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CCFF"/>
    <a:srgbClr val="FFFF99"/>
    <a:srgbClr val="FFFFFF"/>
    <a:srgbClr val="CCECFF"/>
    <a:srgbClr val="CCFFFF"/>
    <a:srgbClr val="DDDDDD"/>
    <a:srgbClr val="FF0000"/>
    <a:srgbClr val="33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9654" autoAdjust="0"/>
  </p:normalViewPr>
  <p:slideViewPr>
    <p:cSldViewPr>
      <p:cViewPr>
        <p:scale>
          <a:sx n="100" d="100"/>
          <a:sy n="100" d="100"/>
        </p:scale>
        <p:origin x="-1134" y="19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B727BFB-7867-40D0-BD3A-BA12EC1D92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B9351F4-0D0D-4C5D-8B2E-E8C6C8C53417}" type="datetimeFigureOut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4813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CF2426A-A558-42D1-A3B7-8FFFB1C41A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6CBBA-A3ED-47DC-BCBE-CF0E20634888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5EB0C-B5A3-4CBD-BE50-2186BA48CE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4865-B263-48BA-8B64-B16CCFBE48DF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F56D6-1B67-47DE-A806-ADE17F3A662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80DA0-C765-4A84-B371-9A6A62B46E41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A45F8-8F68-4C98-BBE5-E1AAD775D2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72FC7-3DCF-4E63-B628-CAF4F20F3ADE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7C326-15FC-4FC9-ADD1-E9E6195EA6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77329-6D7A-4F44-BCD4-D475C47840CE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8CE5-0BB3-4F6C-8E62-453BBC8637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A79F-0F97-4A74-8C3A-89511AB130D6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09F-F5B7-4B94-999B-41DF07DB9D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43CAC-1380-4BC7-99A5-1469760D73A9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F7AF9-8609-4308-80A5-F4CC312FEC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210F-2014-465A-843C-9C69919761B1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37328-8539-4067-A019-22FB6FB766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69994-5428-4B24-9B08-722A19F47FEC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37226-5687-4B30-A594-73776403F1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9307E-4495-459C-8CB2-E2D58AC829F8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B2F42-9563-4E58-B084-9545D7ED7F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153DF-C3BF-4540-90A0-7DF71B293A94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AC2F3-B8A6-4856-80EC-0C271747A5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A6EF1-DA92-43D6-94CB-814B3C0F5EEA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83CF8-EF93-4CEF-B4C0-2DD2B4B71B2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C69072E-5A49-4D02-94F5-AA46C72F9CFB}" type="datetime1">
              <a:rPr lang="pt-BR"/>
              <a:pPr>
                <a:defRPr/>
              </a:pPr>
              <a:t>22/09/2014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238B8531-CF74-489E-9C98-EE3E711BB1F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Planilha_do_Microsoft_Office_Excel_97-20039.xls"/><Relationship Id="rId4" Type="http://schemas.openxmlformats.org/officeDocument/2006/relationships/oleObject" Target="../embeddings/Planilha_do_Microsoft_Office_Excel_97-20038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Planilha_do_Microsoft_Office_Excel_97-200314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7" Type="http://schemas.openxmlformats.org/officeDocument/2006/relationships/oleObject" Target="../embeddings/Gr_fico_do_Microsoft_Office_Excel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Planilha_do_Microsoft_Office_Excel_97-200318.xls"/><Relationship Id="rId5" Type="http://schemas.openxmlformats.org/officeDocument/2006/relationships/oleObject" Target="../embeddings/Planilha_do_Microsoft_Office_Excel_97-200317.xls"/><Relationship Id="rId4" Type="http://schemas.openxmlformats.org/officeDocument/2006/relationships/oleObject" Target="../embeddings/Planilha_do_Microsoft_Office_Excel_97-200316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Planilha_do_Microsoft_Office_Excel_97-200322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Planilha_do_Microsoft_Office_Excel_97-200326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Planilha_do_Microsoft_Office_Excel_97-200331.xls"/><Relationship Id="rId4" Type="http://schemas.openxmlformats.org/officeDocument/2006/relationships/oleObject" Target="../embeddings/Planilha_do_Microsoft_Office_Excel_97-200330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Nível </a:t>
            </a: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de Serviço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III – Nº </a:t>
            </a:r>
            <a:r>
              <a:rPr lang="pt-BR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07</a:t>
            </a:r>
            <a:endParaRPr lang="pt-BR" sz="2400" b="1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54276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9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0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31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122" name="Object 98"/>
          <p:cNvGraphicFramePr>
            <a:graphicFrameLocks noChangeAspect="1"/>
          </p:cNvGraphicFramePr>
          <p:nvPr/>
        </p:nvGraphicFramePr>
        <p:xfrm>
          <a:off x="755650" y="1127125"/>
          <a:ext cx="3384550" cy="3741738"/>
        </p:xfrm>
        <a:graphic>
          <a:graphicData uri="http://schemas.openxmlformats.org/presentationml/2006/ole">
            <p:oleObj spid="_x0000_s1122" name="Planilha" r:id="rId3" imgW="4191102" imgH="4095702" progId="Excel.Sheet.8">
              <p:embed/>
            </p:oleObj>
          </a:graphicData>
        </a:graphic>
      </p:graphicFrame>
      <p:graphicFrame>
        <p:nvGraphicFramePr>
          <p:cNvPr id="1128" name="Object 104"/>
          <p:cNvGraphicFramePr>
            <a:graphicFrameLocks noChangeAspect="1"/>
          </p:cNvGraphicFramePr>
          <p:nvPr/>
        </p:nvGraphicFramePr>
        <p:xfrm>
          <a:off x="4356100" y="1125538"/>
          <a:ext cx="3384550" cy="3743325"/>
        </p:xfrm>
        <a:graphic>
          <a:graphicData uri="http://schemas.openxmlformats.org/presentationml/2006/ole">
            <p:oleObj spid="_x0000_s1128" name="Worksheet" r:id="rId4" imgW="4191000" imgH="38957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58371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755650" y="1125538"/>
          <a:ext cx="3384550" cy="3311525"/>
        </p:xfrm>
        <a:graphic>
          <a:graphicData uri="http://schemas.openxmlformats.org/presentationml/2006/ole">
            <p:oleObj spid="_x0000_s58372" name="Planilha" r:id="rId3" imgW="4191102" imgH="3571761" progId="Excel.Sheet.8">
              <p:embed/>
            </p:oleObj>
          </a:graphicData>
        </a:graphic>
      </p:graphicFrame>
      <p:sp>
        <p:nvSpPr>
          <p:cNvPr id="58373" name="Text Box 1031"/>
          <p:cNvSpPr txBox="1">
            <a:spLocks noChangeArrowheads="1"/>
          </p:cNvSpPr>
          <p:nvPr/>
        </p:nvSpPr>
        <p:spPr bwMode="auto">
          <a:xfrm>
            <a:off x="4500563" y="2354263"/>
            <a:ext cx="4319587" cy="787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     A  Classificação  Final apresenta o resultado  da  aplicação da metodologia nos meses de maio, junho e julho de 2014.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     A média de pontos entre as linhas é de 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19,09%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e a tolerância é de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 21%.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196" name="Text Box 32"/>
          <p:cNvSpPr txBox="1">
            <a:spLocks noChangeArrowheads="1"/>
          </p:cNvSpPr>
          <p:nvPr/>
        </p:nvSpPr>
        <p:spPr bwMode="auto">
          <a:xfrm>
            <a:off x="457200" y="5908675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192" name="Object 144"/>
          <p:cNvGraphicFramePr>
            <a:graphicFrameLocks noChangeAspect="1"/>
          </p:cNvGraphicFramePr>
          <p:nvPr/>
        </p:nvGraphicFramePr>
        <p:xfrm>
          <a:off x="971550" y="908050"/>
          <a:ext cx="2087563" cy="4752975"/>
        </p:xfrm>
        <a:graphic>
          <a:graphicData uri="http://schemas.openxmlformats.org/presentationml/2006/ole">
            <p:oleObj spid="_x0000_s2192" name="Planilha" r:id="rId3" imgW="1762174" imgH="5838933" progId="Excel.Sheet.8">
              <p:embed/>
            </p:oleObj>
          </a:graphicData>
        </a:graphic>
      </p:graphicFrame>
      <p:graphicFrame>
        <p:nvGraphicFramePr>
          <p:cNvPr id="2198" name="Object 150"/>
          <p:cNvGraphicFramePr>
            <a:graphicFrameLocks noChangeAspect="1"/>
          </p:cNvGraphicFramePr>
          <p:nvPr/>
        </p:nvGraphicFramePr>
        <p:xfrm>
          <a:off x="3276600" y="908050"/>
          <a:ext cx="2087563" cy="4752975"/>
        </p:xfrm>
        <a:graphic>
          <a:graphicData uri="http://schemas.openxmlformats.org/presentationml/2006/ole">
            <p:oleObj spid="_x0000_s2198" name="Planilha" r:id="rId4" imgW="1762174" imgH="5838933" progId="Excel.Sheet.8">
              <p:embed/>
            </p:oleObj>
          </a:graphicData>
        </a:graphic>
      </p:graphicFrame>
      <p:graphicFrame>
        <p:nvGraphicFramePr>
          <p:cNvPr id="2199" name="Object 151"/>
          <p:cNvGraphicFramePr>
            <a:graphicFrameLocks noChangeAspect="1"/>
          </p:cNvGraphicFramePr>
          <p:nvPr/>
        </p:nvGraphicFramePr>
        <p:xfrm>
          <a:off x="5580063" y="908050"/>
          <a:ext cx="2087562" cy="4752975"/>
        </p:xfrm>
        <a:graphic>
          <a:graphicData uri="http://schemas.openxmlformats.org/presentationml/2006/ole">
            <p:oleObj spid="_x0000_s2199" name="Planilha" r:id="rId5" imgW="1762174" imgH="583893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228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230" name="Object 158"/>
          <p:cNvGraphicFramePr>
            <a:graphicFrameLocks noChangeAspect="1"/>
          </p:cNvGraphicFramePr>
          <p:nvPr/>
        </p:nvGraphicFramePr>
        <p:xfrm>
          <a:off x="971550" y="908050"/>
          <a:ext cx="2160588" cy="4752975"/>
        </p:xfrm>
        <a:graphic>
          <a:graphicData uri="http://schemas.openxmlformats.org/presentationml/2006/ole">
            <p:oleObj spid="_x0000_s3230" name="Worksheet" r:id="rId3" imgW="1885950" imgH="5838825" progId="Excel.Sheet.8">
              <p:embed/>
            </p:oleObj>
          </a:graphicData>
        </a:graphic>
      </p:graphicFrame>
      <p:graphicFrame>
        <p:nvGraphicFramePr>
          <p:cNvPr id="3231" name="Object 159"/>
          <p:cNvGraphicFramePr>
            <a:graphicFrameLocks noChangeAspect="1"/>
          </p:cNvGraphicFramePr>
          <p:nvPr/>
        </p:nvGraphicFramePr>
        <p:xfrm>
          <a:off x="3419475" y="908050"/>
          <a:ext cx="2160588" cy="4752975"/>
        </p:xfrm>
        <a:graphic>
          <a:graphicData uri="http://schemas.openxmlformats.org/presentationml/2006/ole">
            <p:oleObj spid="_x0000_s3231" name="Planilha" r:id="rId4" imgW="1886077" imgH="5838933" progId="Excel.Sheet.8">
              <p:embed/>
            </p:oleObj>
          </a:graphicData>
        </a:graphic>
      </p:graphicFrame>
      <p:graphicFrame>
        <p:nvGraphicFramePr>
          <p:cNvPr id="3232" name="Object 160"/>
          <p:cNvGraphicFramePr>
            <a:graphicFrameLocks noChangeAspect="1"/>
          </p:cNvGraphicFramePr>
          <p:nvPr/>
        </p:nvGraphicFramePr>
        <p:xfrm>
          <a:off x="5867400" y="908050"/>
          <a:ext cx="2314575" cy="4752975"/>
        </p:xfrm>
        <a:graphic>
          <a:graphicData uri="http://schemas.openxmlformats.org/presentationml/2006/ole">
            <p:oleObj spid="_x0000_s3232" name="Worksheet" r:id="rId5" imgW="2019300" imgH="65151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Nível de Serviço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132" name="Object 36"/>
          <p:cNvGraphicFramePr>
            <a:graphicFrameLocks noChangeAspect="1"/>
          </p:cNvGraphicFramePr>
          <p:nvPr/>
        </p:nvGraphicFramePr>
        <p:xfrm>
          <a:off x="755650" y="1268413"/>
          <a:ext cx="7705725" cy="3527425"/>
        </p:xfrm>
        <a:graphic>
          <a:graphicData uri="http://schemas.openxmlformats.org/presentationml/2006/ole">
            <p:oleObj spid="_x0000_s4132" name="Worksheet" r:id="rId3" imgW="8181975" imgH="2076450" progId="Excel.Sheet.8">
              <p:embed/>
            </p:oleObj>
          </a:graphicData>
        </a:graphic>
      </p:graphicFrame>
      <p:sp>
        <p:nvSpPr>
          <p:cNvPr id="4134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336699"/>
                </a:solidFill>
              </a:rPr>
              <a:t>Dados relativos ao Trimestre de maio, junho e julho  de 2014</a:t>
            </a:r>
            <a:endParaRPr lang="pt-BR" sz="9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0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71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884                                   Registros recebidos por tipo: 03                                Total de pontos: 5.518,17</a:t>
            </a:r>
          </a:p>
          <a:p>
            <a:pPr>
              <a:spcBef>
                <a:spcPct val="50000"/>
              </a:spcBef>
            </a:pPr>
            <a:endParaRPr lang="pt-BR" sz="9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5169" name="Object 49"/>
          <p:cNvGraphicFramePr>
            <a:graphicFrameLocks noChangeAspect="1"/>
          </p:cNvGraphicFramePr>
          <p:nvPr/>
        </p:nvGraphicFramePr>
        <p:xfrm>
          <a:off x="34925" y="836613"/>
          <a:ext cx="8848725" cy="4848225"/>
        </p:xfrm>
        <a:graphic>
          <a:graphicData uri="http://schemas.openxmlformats.org/presentationml/2006/ole">
            <p:oleObj spid="_x0000_s5169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2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193" name="Text Box 7"/>
          <p:cNvSpPr txBox="1">
            <a:spLocks noChangeArrowheads="1"/>
          </p:cNvSpPr>
          <p:nvPr/>
        </p:nvSpPr>
        <p:spPr bwMode="auto">
          <a:xfrm>
            <a:off x="250825" y="6092825"/>
            <a:ext cx="84248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6191" name="Object 47"/>
          <p:cNvGraphicFramePr>
            <a:graphicFrameLocks noChangeAspect="1"/>
          </p:cNvGraphicFramePr>
          <p:nvPr/>
        </p:nvGraphicFramePr>
        <p:xfrm>
          <a:off x="107950" y="981075"/>
          <a:ext cx="8848725" cy="4667250"/>
        </p:xfrm>
        <a:graphic>
          <a:graphicData uri="http://schemas.openxmlformats.org/presentationml/2006/ole">
            <p:oleObj spid="_x0000_s6191" name="Gráfico" r:id="rId3" imgW="8848662" imgH="466715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9699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8" name="Text Box 3"/>
          <p:cNvSpPr txBox="1">
            <a:spLocks noChangeArrowheads="1"/>
          </p:cNvSpPr>
          <p:nvPr/>
        </p:nvSpPr>
        <p:spPr bwMode="auto">
          <a:xfrm>
            <a:off x="323850" y="304800"/>
            <a:ext cx="882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265" name="Object 97"/>
          <p:cNvGraphicFramePr>
            <a:graphicFrameLocks noChangeAspect="1"/>
          </p:cNvGraphicFramePr>
          <p:nvPr/>
        </p:nvGraphicFramePr>
        <p:xfrm>
          <a:off x="968375" y="1033463"/>
          <a:ext cx="3459163" cy="3763962"/>
        </p:xfrm>
        <a:graphic>
          <a:graphicData uri="http://schemas.openxmlformats.org/presentationml/2006/ole">
            <p:oleObj spid="_x0000_s7265" name="Planilha" r:id="rId3" imgW="5334032" imgH="6153136" progId="Excel.Sheet.8">
              <p:embed/>
            </p:oleObj>
          </a:graphicData>
        </a:graphic>
      </p:graphicFrame>
      <p:sp>
        <p:nvSpPr>
          <p:cNvPr id="7269" name="Text Box 7"/>
          <p:cNvSpPr txBox="1">
            <a:spLocks noChangeArrowheads="1"/>
          </p:cNvSpPr>
          <p:nvPr/>
        </p:nvSpPr>
        <p:spPr bwMode="auto">
          <a:xfrm>
            <a:off x="250825" y="6156325"/>
            <a:ext cx="87852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RTR-2 possui o total de 112 linhas. No Trimestre 61 linhas foram reclamadas, das quais  são 29 Intra-Região, 18 Inter-Região e 14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7270" name="Text Box 7"/>
          <p:cNvSpPr txBox="1">
            <a:spLocks noChangeArrowheads="1"/>
          </p:cNvSpPr>
          <p:nvPr/>
        </p:nvSpPr>
        <p:spPr bwMode="auto">
          <a:xfrm>
            <a:off x="3132138" y="5084763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54,46%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60,42%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58,06%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42,42%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7267" name="Object 99"/>
          <p:cNvGraphicFramePr>
            <a:graphicFrameLocks noChangeAspect="1"/>
          </p:cNvGraphicFramePr>
          <p:nvPr/>
        </p:nvGraphicFramePr>
        <p:xfrm>
          <a:off x="4859338" y="1052513"/>
          <a:ext cx="3306762" cy="3744912"/>
        </p:xfrm>
        <a:graphic>
          <a:graphicData uri="http://schemas.openxmlformats.org/presentationml/2006/ole">
            <p:oleObj spid="_x0000_s7267" name="Planilha" r:id="rId4" imgW="5334032" imgH="59339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64" name="Object 172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364" name="Planilha" r:id="rId3" imgW="7000916" imgH="4238497" progId="Excel.Sheet.8">
              <p:embed/>
            </p:oleObj>
          </a:graphicData>
        </a:graphic>
      </p:graphicFrame>
      <p:sp>
        <p:nvSpPr>
          <p:cNvPr id="8381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 159                               Registros recebidos por tipo: 03                                  Total de pontos: 1.039,67</a:t>
            </a:r>
          </a:p>
        </p:txBody>
      </p:sp>
      <p:graphicFrame>
        <p:nvGraphicFramePr>
          <p:cNvPr id="8365" name="Object 173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8365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366" name="Object 174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366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367" name="Object 175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8367" name="Planilha" r:id="rId6" imgW="7000916" imgH="4238497" progId="Excel.Sheet.8">
              <p:embed/>
            </p:oleObj>
          </a:graphicData>
        </a:graphic>
      </p:graphicFrame>
      <p:sp>
        <p:nvSpPr>
          <p:cNvPr id="838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380" name="Object 188"/>
          <p:cNvGraphicFramePr>
            <a:graphicFrameLocks noChangeAspect="1"/>
          </p:cNvGraphicFramePr>
          <p:nvPr/>
        </p:nvGraphicFramePr>
        <p:xfrm>
          <a:off x="147638" y="1095375"/>
          <a:ext cx="8848725" cy="4667250"/>
        </p:xfrm>
        <a:graphic>
          <a:graphicData uri="http://schemas.openxmlformats.org/presentationml/2006/ole">
            <p:oleObj spid="_x0000_s8380" name="Gráfico" r:id="rId7" imgW="8848662" imgH="466715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2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261" name="Object 45"/>
          <p:cNvGraphicFramePr>
            <a:graphicFrameLocks noChangeAspect="1"/>
          </p:cNvGraphicFramePr>
          <p:nvPr/>
        </p:nvGraphicFramePr>
        <p:xfrm>
          <a:off x="107950" y="1101725"/>
          <a:ext cx="8848725" cy="4848225"/>
        </p:xfrm>
        <a:graphic>
          <a:graphicData uri="http://schemas.openxmlformats.org/presentationml/2006/ole">
            <p:oleObj spid="_x0000_s9261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6866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4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65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72 linhas foram reclamadas, das quais  são 24 Intra-Região, 20 Inter-Região e 28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0350" name="Object 110"/>
          <p:cNvGraphicFramePr>
            <a:graphicFrameLocks noChangeAspect="1"/>
          </p:cNvGraphicFramePr>
          <p:nvPr/>
        </p:nvGraphicFramePr>
        <p:xfrm>
          <a:off x="971550" y="949325"/>
          <a:ext cx="3313113" cy="4279900"/>
        </p:xfrm>
        <a:graphic>
          <a:graphicData uri="http://schemas.openxmlformats.org/presentationml/2006/ole">
            <p:oleObj spid="_x0000_s10350" name="Planilha" r:id="rId3" imgW="3533796" imgH="6000623" progId="Excel.Sheet.8">
              <p:embed/>
            </p:oleObj>
          </a:graphicData>
        </a:graphic>
      </p:graphicFrame>
      <p:sp>
        <p:nvSpPr>
          <p:cNvPr id="10366" name="Text Box 8"/>
          <p:cNvSpPr txBox="1">
            <a:spLocks noChangeArrowheads="1"/>
          </p:cNvSpPr>
          <p:nvPr/>
        </p:nvSpPr>
        <p:spPr bwMode="auto">
          <a:xfrm>
            <a:off x="2312988" y="5368925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51,80%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57,14%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47,62%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50,91%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0363" name="Object 123"/>
          <p:cNvGraphicFramePr>
            <a:graphicFrameLocks noChangeAspect="1"/>
          </p:cNvGraphicFramePr>
          <p:nvPr/>
        </p:nvGraphicFramePr>
        <p:xfrm>
          <a:off x="4500563" y="949325"/>
          <a:ext cx="3240087" cy="4278313"/>
        </p:xfrm>
        <a:graphic>
          <a:graphicData uri="http://schemas.openxmlformats.org/presentationml/2006/ole">
            <p:oleObj spid="_x0000_s10363" name="Planilha" r:id="rId4" imgW="3533796" imgH="603895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3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314" name="Text Box 7"/>
          <p:cNvSpPr txBox="1">
            <a:spLocks noChangeArrowheads="1"/>
          </p:cNvSpPr>
          <p:nvPr/>
        </p:nvSpPr>
        <p:spPr bwMode="auto">
          <a:xfrm>
            <a:off x="539750" y="6124575"/>
            <a:ext cx="82089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157                                Registros recebidos por tipo: 03                                    Total de pontos: 715,52</a:t>
            </a:r>
          </a:p>
        </p:txBody>
      </p:sp>
      <p:graphicFrame>
        <p:nvGraphicFramePr>
          <p:cNvPr id="11312" name="Object 48"/>
          <p:cNvGraphicFramePr>
            <a:graphicFrameLocks noChangeAspect="1"/>
          </p:cNvGraphicFramePr>
          <p:nvPr/>
        </p:nvGraphicFramePr>
        <p:xfrm>
          <a:off x="547688" y="1028700"/>
          <a:ext cx="8848725" cy="4848225"/>
        </p:xfrm>
        <a:graphic>
          <a:graphicData uri="http://schemas.openxmlformats.org/presentationml/2006/ole">
            <p:oleObj spid="_x0000_s11312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2332" name="Object 44"/>
          <p:cNvGraphicFramePr>
            <a:graphicFrameLocks noChangeAspect="1"/>
          </p:cNvGraphicFramePr>
          <p:nvPr/>
        </p:nvGraphicFramePr>
        <p:xfrm>
          <a:off x="107950" y="1125538"/>
          <a:ext cx="8848725" cy="5040312"/>
        </p:xfrm>
        <a:graphic>
          <a:graphicData uri="http://schemas.openxmlformats.org/presentationml/2006/ole">
            <p:oleObj spid="_x0000_s12332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44034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94" name="Text Box 7"/>
          <p:cNvSpPr txBox="1">
            <a:spLocks noChangeArrowheads="1"/>
          </p:cNvSpPr>
          <p:nvPr/>
        </p:nvSpPr>
        <p:spPr bwMode="auto">
          <a:xfrm>
            <a:off x="152400" y="6237288"/>
            <a:ext cx="89916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A RTR-4 possui o total de 135 linhas. No Trimestre 62  linhas foram reclamadas, das quais  são 20 Intra-Região, 16 Inter-Região, 25 da Região Centro e 01 Transcarioca.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3395" name="Text Box 7"/>
          <p:cNvSpPr txBox="1">
            <a:spLocks noChangeArrowheads="1"/>
          </p:cNvSpPr>
          <p:nvPr/>
        </p:nvSpPr>
        <p:spPr bwMode="auto">
          <a:xfrm>
            <a:off x="2252663" y="5229225"/>
            <a:ext cx="4191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45,92%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44,44%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Inter-Região: 34,78%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56,82%</a:t>
            </a:r>
          </a:p>
        </p:txBody>
      </p:sp>
      <p:graphicFrame>
        <p:nvGraphicFramePr>
          <p:cNvPr id="13391" name="Object 79"/>
          <p:cNvGraphicFramePr>
            <a:graphicFrameLocks noChangeAspect="1"/>
          </p:cNvGraphicFramePr>
          <p:nvPr/>
        </p:nvGraphicFramePr>
        <p:xfrm>
          <a:off x="968375" y="1033463"/>
          <a:ext cx="3459163" cy="3908425"/>
        </p:xfrm>
        <a:graphic>
          <a:graphicData uri="http://schemas.openxmlformats.org/presentationml/2006/ole">
            <p:oleObj spid="_x0000_s13391" name="Planilha" r:id="rId3" imgW="5334032" imgH="6153136" progId="Excel.Sheet.8">
              <p:embed/>
            </p:oleObj>
          </a:graphicData>
        </a:graphic>
      </p:graphicFrame>
      <p:graphicFrame>
        <p:nvGraphicFramePr>
          <p:cNvPr id="13392" name="Object 80"/>
          <p:cNvGraphicFramePr>
            <a:graphicFrameLocks noChangeAspect="1"/>
          </p:cNvGraphicFramePr>
          <p:nvPr/>
        </p:nvGraphicFramePr>
        <p:xfrm>
          <a:off x="4859338" y="1052513"/>
          <a:ext cx="3306762" cy="3865562"/>
        </p:xfrm>
        <a:graphic>
          <a:graphicData uri="http://schemas.openxmlformats.org/presentationml/2006/ole">
            <p:oleObj spid="_x0000_s13392" name="Planilha" r:id="rId4" imgW="5334032" imgH="612452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3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4384" name="Text Box 7"/>
          <p:cNvSpPr txBox="1">
            <a:spLocks noChangeArrowheads="1"/>
          </p:cNvSpPr>
          <p:nvPr/>
        </p:nvSpPr>
        <p:spPr bwMode="auto">
          <a:xfrm>
            <a:off x="323850" y="5715000"/>
            <a:ext cx="845978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  Total de registros recebidos: 197                                 Registros recebidos por tipo: 03                                     Total de pontos: 1.181,32</a:t>
            </a:r>
          </a:p>
        </p:txBody>
      </p:sp>
      <p:graphicFrame>
        <p:nvGraphicFramePr>
          <p:cNvPr id="14382" name="Object 46"/>
          <p:cNvGraphicFramePr>
            <a:graphicFrameLocks noChangeAspect="1"/>
          </p:cNvGraphicFramePr>
          <p:nvPr/>
        </p:nvGraphicFramePr>
        <p:xfrm>
          <a:off x="107950" y="908050"/>
          <a:ext cx="8848725" cy="4848225"/>
        </p:xfrm>
        <a:graphic>
          <a:graphicData uri="http://schemas.openxmlformats.org/presentationml/2006/ole">
            <p:oleObj spid="_x0000_s14382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6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51355" name="Object 155"/>
          <p:cNvGraphicFramePr>
            <a:graphicFrameLocks noChangeAspect="1"/>
          </p:cNvGraphicFramePr>
          <p:nvPr/>
        </p:nvGraphicFramePr>
        <p:xfrm>
          <a:off x="147638" y="1004888"/>
          <a:ext cx="8848725" cy="5087937"/>
        </p:xfrm>
        <a:graphic>
          <a:graphicData uri="http://schemas.openxmlformats.org/presentationml/2006/ole">
            <p:oleObj spid="_x0000_s51355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2226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7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458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94 linhas foram reclamadas, das quais são 47 Intra-Região, 17 Inter-Região, 29 da Região Centro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graphicFrame>
        <p:nvGraphicFramePr>
          <p:cNvPr id="16450" name="Object 66"/>
          <p:cNvGraphicFramePr>
            <a:graphicFrameLocks noChangeAspect="1"/>
          </p:cNvGraphicFramePr>
          <p:nvPr/>
        </p:nvGraphicFramePr>
        <p:xfrm>
          <a:off x="179388" y="765175"/>
          <a:ext cx="2957512" cy="4176713"/>
        </p:xfrm>
        <a:graphic>
          <a:graphicData uri="http://schemas.openxmlformats.org/presentationml/2006/ole">
            <p:oleObj spid="_x0000_s16450" name="Planilha" r:id="rId3" imgW="5410155" imgH="6572343" progId="Excel.Sheet.8">
              <p:embed/>
            </p:oleObj>
          </a:graphicData>
        </a:graphic>
      </p:graphicFrame>
      <p:sp>
        <p:nvSpPr>
          <p:cNvPr id="16459" name="Text Box 7"/>
          <p:cNvSpPr txBox="1">
            <a:spLocks noChangeArrowheads="1"/>
          </p:cNvSpPr>
          <p:nvPr/>
        </p:nvSpPr>
        <p:spPr bwMode="auto">
          <a:xfrm>
            <a:off x="3179763" y="5229225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68,11%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57,32%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80,95%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82,86%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6451" name="Object 67"/>
          <p:cNvGraphicFramePr>
            <a:graphicFrameLocks noChangeAspect="1"/>
          </p:cNvGraphicFramePr>
          <p:nvPr/>
        </p:nvGraphicFramePr>
        <p:xfrm>
          <a:off x="3203575" y="765175"/>
          <a:ext cx="2952750" cy="4176713"/>
        </p:xfrm>
        <a:graphic>
          <a:graphicData uri="http://schemas.openxmlformats.org/presentationml/2006/ole">
            <p:oleObj spid="_x0000_s16451" name="Planilha" r:id="rId4" imgW="5267356" imgH="6343709" progId="Excel.Sheet.8">
              <p:embed/>
            </p:oleObj>
          </a:graphicData>
        </a:graphic>
      </p:graphicFrame>
      <p:graphicFrame>
        <p:nvGraphicFramePr>
          <p:cNvPr id="16456" name="Object 72"/>
          <p:cNvGraphicFramePr>
            <a:graphicFrameLocks noChangeAspect="1"/>
          </p:cNvGraphicFramePr>
          <p:nvPr/>
        </p:nvGraphicFramePr>
        <p:xfrm>
          <a:off x="6227763" y="765175"/>
          <a:ext cx="2808287" cy="2338388"/>
        </p:xfrm>
        <a:graphic>
          <a:graphicData uri="http://schemas.openxmlformats.org/presentationml/2006/ole">
            <p:oleObj spid="_x0000_s16456" name="Planilha" r:id="rId5" imgW="3629085" imgH="288613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4" name="Text Box 7"/>
          <p:cNvSpPr txBox="1">
            <a:spLocks noChangeArrowheads="1"/>
          </p:cNvSpPr>
          <p:nvPr/>
        </p:nvSpPr>
        <p:spPr bwMode="auto">
          <a:xfrm>
            <a:off x="0" y="58515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Total de registros recebidos: 371                                         Registros recebidos por tipo: 03                                               Total de pontos: 2.581,76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	 </a:t>
            </a:r>
          </a:p>
        </p:txBody>
      </p:sp>
      <p:sp>
        <p:nvSpPr>
          <p:cNvPr id="1745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7453" name="Object 45"/>
          <p:cNvGraphicFramePr>
            <a:graphicFrameLocks noChangeAspect="1"/>
          </p:cNvGraphicFramePr>
          <p:nvPr/>
        </p:nvGraphicFramePr>
        <p:xfrm>
          <a:off x="187325" y="1052513"/>
          <a:ext cx="8848725" cy="4667250"/>
        </p:xfrm>
        <a:graphic>
          <a:graphicData uri="http://schemas.openxmlformats.org/presentationml/2006/ole">
            <p:oleObj spid="_x0000_s17453" name="Gráfico" r:id="rId3" imgW="8848662" imgH="466715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5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74" name="Object 42"/>
          <p:cNvGraphicFramePr>
            <a:graphicFrameLocks noChangeAspect="1"/>
          </p:cNvGraphicFramePr>
          <p:nvPr/>
        </p:nvGraphicFramePr>
        <p:xfrm>
          <a:off x="187325" y="1095375"/>
          <a:ext cx="8848725" cy="5141913"/>
        </p:xfrm>
        <a:graphic>
          <a:graphicData uri="http://schemas.openxmlformats.org/presentationml/2006/ole">
            <p:oleObj spid="_x0000_s18474" name="Gráfico" r:id="rId3" imgW="8848662" imgH="4667152" progId="Excel.Char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49407</TotalTime>
  <Words>508</Words>
  <Application>Microsoft Office PowerPoint</Application>
  <PresentationFormat>Apresentação na tela (4:3)</PresentationFormat>
  <Paragraphs>75</Paragraphs>
  <Slides>24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Estrutura padrão</vt:lpstr>
      <vt:lpstr>Planilha</vt:lpstr>
      <vt:lpstr>Planilha do Microsoft Office Excel 97-2003</vt:lpstr>
      <vt:lpstr>Gráfico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2492</cp:revision>
  <dcterms:created xsi:type="dcterms:W3CDTF">2009-11-26T17:11:22Z</dcterms:created>
  <dcterms:modified xsi:type="dcterms:W3CDTF">2014-09-22T13:58:44Z</dcterms:modified>
</cp:coreProperties>
</file>