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99" r:id="rId3"/>
    <p:sldId id="585" r:id="rId4"/>
    <p:sldId id="317" r:id="rId5"/>
    <p:sldId id="584" r:id="rId6"/>
    <p:sldId id="588" r:id="rId7"/>
    <p:sldId id="454" r:id="rId8"/>
    <p:sldId id="551" r:id="rId9"/>
    <p:sldId id="581" r:id="rId10"/>
    <p:sldId id="340" r:id="rId11"/>
    <p:sldId id="315" r:id="rId12"/>
    <p:sldId id="476" r:id="rId13"/>
    <p:sldId id="459" r:id="rId14"/>
    <p:sldId id="342" r:id="rId15"/>
    <p:sldId id="354" r:id="rId16"/>
    <p:sldId id="358" r:id="rId17"/>
    <p:sldId id="577" r:id="rId18"/>
    <p:sldId id="344" r:id="rId19"/>
    <p:sldId id="323" r:id="rId20"/>
    <p:sldId id="561" r:id="rId21"/>
    <p:sldId id="582" r:id="rId22"/>
    <p:sldId id="346" r:id="rId23"/>
    <p:sldId id="327" r:id="rId24"/>
    <p:sldId id="535" r:id="rId25"/>
    <p:sldId id="536" r:id="rId26"/>
  </p:sldIdLst>
  <p:sldSz cx="9144000" cy="6858000" type="screen4x3"/>
  <p:notesSz cx="6662738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CCFF"/>
    <a:srgbClr val="FFFF99"/>
    <a:srgbClr val="FFFFFF"/>
    <a:srgbClr val="CCECFF"/>
    <a:srgbClr val="CCFFFF"/>
    <a:srgbClr val="DDDDDD"/>
    <a:srgbClr val="FF0000"/>
    <a:srgbClr val="33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9654" autoAdjust="0"/>
  </p:normalViewPr>
  <p:slideViewPr>
    <p:cSldViewPr>
      <p:cViewPr>
        <p:scale>
          <a:sx n="100" d="100"/>
          <a:sy n="100" d="100"/>
        </p:scale>
        <p:origin x="-1134" y="19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t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l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31338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12" tIns="52106" rIns="104212" bIns="52106" numCol="1" anchor="b" anchorCtr="0" compatLnSpc="1">
            <a:prstTxWarp prst="textNoShape">
              <a:avLst/>
            </a:prstTxWarp>
          </a:bodyPr>
          <a:lstStyle>
            <a:lvl1pPr algn="r" defTabSz="1041827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424BEE9-DEDE-4D5A-A94C-2F6BB6CCA7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D58D917-C69F-4CCA-ABC0-E1496CB8A5D4}" type="datetimeFigureOut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018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8125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125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319A88A-7E13-46B9-80DD-902870A6A3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E9729-DFA3-4585-9181-E4D47403B189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C2AC7-9AF9-408D-BA5B-4F3AA8A65E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D5C33-2B16-4364-9372-FFF57FC563DF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F2CC2-2437-4FDE-B7E1-111AAE4E14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FAD2D-02F2-44E0-AFA6-DDA6DBDAE976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FB4F0-4599-4AC4-B44E-0BFDCB92A8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078AF-A3B3-4ED9-830B-BD4C1113D52C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B0587-20A0-4477-9363-765849AD19A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0A3CA-BFDE-4C4C-AE2B-EBD36463705A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7C797-E950-4620-A890-802F9AFB58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943CD-286C-40D5-A9A1-9E9FAE46E403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B53F5-EBE0-40B1-9B04-3B0331E434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9A40C-8A74-47F5-AC2B-7C2ED05CE970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68930-73D7-4036-9423-CE312D75C2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9C774-CEBC-4572-93ED-47CD18C41C1C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A0A72-87C2-4B30-8891-758800706C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4C274-C5D3-4044-BE9B-648BD9A5172E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9D556-C169-44DA-92A7-267F95C614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58981-071E-4EF6-85A2-A7CCD864C70A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A25DF-C50F-4BC6-B68B-3FC677E411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F7657-2F83-4D07-8967-98E616FCEB64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77D87-1865-4DA6-8D3A-9B7A5255F58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AE2A0-3AA0-4CDC-9743-06F477E9B6C9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6117D-E322-4DA9-B89F-F5ED31D3FF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4E84BFD-578F-4A9A-B10F-8B63567F004C}" type="datetime1">
              <a:rPr lang="pt-BR"/>
              <a:pPr>
                <a:defRPr/>
              </a:pPr>
              <a:t>02/06/2014</a:t>
            </a:fld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EC870E3-FCFC-4AD5-B37E-C2AB40DD8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Planilha_do_Microsoft_Office_Excel_97-20034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Planilha_do_Microsoft_Office_Excel_97-20037.xls"/><Relationship Id="rId4" Type="http://schemas.openxmlformats.org/officeDocument/2006/relationships/oleObject" Target="../embeddings/Planilha_do_Microsoft_Office_Excel_97-20036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Planilha_do_Microsoft_Office_Excel_97-200310.xls"/><Relationship Id="rId4" Type="http://schemas.openxmlformats.org/officeDocument/2006/relationships/oleObject" Target="../embeddings/Planilha_do_Microsoft_Office_Excel_97-20039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Planilha_do_Microsoft_Office_Excel_97-200313.xls"/><Relationship Id="rId4" Type="http://schemas.openxmlformats.org/officeDocument/2006/relationships/oleObject" Target="../embeddings/Planilha_do_Microsoft_Office_Excel_97-20031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Planilha_do_Microsoft_Office_Excel_97-200319.xls"/><Relationship Id="rId4" Type="http://schemas.openxmlformats.org/officeDocument/2006/relationships/oleObject" Target="../embeddings/Planilha_do_Microsoft_Office_Excel_97-200318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0.xls"/><Relationship Id="rId7" Type="http://schemas.openxmlformats.org/officeDocument/2006/relationships/oleObject" Target="../embeddings/Gr_fico_do_Microsoft_Office_Excel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Planilha_do_Microsoft_Office_Excel_97-200323.xls"/><Relationship Id="rId5" Type="http://schemas.openxmlformats.org/officeDocument/2006/relationships/oleObject" Target="../embeddings/Planilha_do_Microsoft_Office_Excel_97-200322.xls"/><Relationship Id="rId4" Type="http://schemas.openxmlformats.org/officeDocument/2006/relationships/oleObject" Target="../embeddings/Planilha_do_Microsoft_Office_Excel_97-200321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Planilha_do_Microsoft_Office_Excel_97-200328.xls"/><Relationship Id="rId4" Type="http://schemas.openxmlformats.org/officeDocument/2006/relationships/oleObject" Target="../embeddings/Planilha_do_Microsoft_Office_Excel_97-200327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Planilha_do_Microsoft_Office_Excel_97-200333.xls"/><Relationship Id="rId4" Type="http://schemas.openxmlformats.org/officeDocument/2006/relationships/oleObject" Target="../embeddings/Planilha_do_Microsoft_Office_Excel_97-200332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Planilha_do_Microsoft_Office_Excel_97-200337.xls"/><Relationship Id="rId4" Type="http://schemas.openxmlformats.org/officeDocument/2006/relationships/oleObject" Target="../embeddings/Planilha_do_Microsoft_Office_Excel_97-200336.xls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4" descr="TRANSPORTES_extendido_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Text Box 11"/>
          <p:cNvSpPr txBox="1">
            <a:spLocks noChangeArrowheads="1"/>
          </p:cNvSpPr>
          <p:nvPr/>
        </p:nvSpPr>
        <p:spPr bwMode="auto">
          <a:xfrm>
            <a:off x="2057400" y="3810000"/>
            <a:ext cx="5029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120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85750" y="2781300"/>
            <a:ext cx="85344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LINHAS  MAIS RECLAMADAS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Ranking Negativo para Fiscalização Direcionada</a:t>
            </a:r>
          </a:p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32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Nivel de Serviço</a:t>
            </a:r>
          </a:p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400" b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ANO III – Nº 04</a:t>
            </a:r>
          </a:p>
        </p:txBody>
      </p:sp>
      <p:pic>
        <p:nvPicPr>
          <p:cNvPr id="55300" name="Picture 10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562600"/>
            <a:ext cx="2133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10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057400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10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133600"/>
            <a:ext cx="2133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10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2209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4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26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122" name="Object 98"/>
          <p:cNvGraphicFramePr>
            <a:graphicFrameLocks noChangeAspect="1"/>
          </p:cNvGraphicFramePr>
          <p:nvPr/>
        </p:nvGraphicFramePr>
        <p:xfrm>
          <a:off x="755650" y="982663"/>
          <a:ext cx="3384550" cy="3959225"/>
        </p:xfrm>
        <a:graphic>
          <a:graphicData uri="http://schemas.openxmlformats.org/presentationml/2006/ole">
            <p:oleObj spid="_x0000_s1122" name="Planilha" r:id="rId3" imgW="4191102" imgH="4905503" progId="Excel.Sheet.8">
              <p:embed/>
            </p:oleObj>
          </a:graphicData>
        </a:graphic>
      </p:graphicFrame>
      <p:sp>
        <p:nvSpPr>
          <p:cNvPr id="1127" name="Text Box 1031"/>
          <p:cNvSpPr txBox="1">
            <a:spLocks noChangeArrowheads="1"/>
          </p:cNvSpPr>
          <p:nvPr/>
        </p:nvSpPr>
        <p:spPr bwMode="auto">
          <a:xfrm>
            <a:off x="2268538" y="5373688"/>
            <a:ext cx="3816350" cy="7112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A Classificação Final apresenta o resultado da aplicação da metodologia nos meses de fevereiro, março e abril de 2014. A média de pontos entre as linhas é de 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31,48%</a:t>
            </a: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e a tolerância é de</a:t>
            </a:r>
            <a:r>
              <a:rPr lang="pt-BR" sz="1000" b="1">
                <a:solidFill>
                  <a:schemeClr val="tx1"/>
                </a:solidFill>
                <a:latin typeface="Tahoma" pitchFamily="34" charset="0"/>
              </a:rPr>
              <a:t> 34,63%.</a:t>
            </a:r>
            <a:endParaRPr lang="pt-BR" sz="2400" b="1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123" name="Object 99"/>
          <p:cNvGraphicFramePr>
            <a:graphicFrameLocks noChangeAspect="1"/>
          </p:cNvGraphicFramePr>
          <p:nvPr/>
        </p:nvGraphicFramePr>
        <p:xfrm>
          <a:off x="4427538" y="981075"/>
          <a:ext cx="3313112" cy="3960813"/>
        </p:xfrm>
        <a:graphic>
          <a:graphicData uri="http://schemas.openxmlformats.org/presentationml/2006/ole">
            <p:oleObj spid="_x0000_s1123" name="Planilha" r:id="rId4" imgW="4029137" imgH="405764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8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      LINHAS ACIMA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9489" name="Text Box 32"/>
          <p:cNvSpPr txBox="1">
            <a:spLocks noChangeArrowheads="1"/>
          </p:cNvSpPr>
          <p:nvPr/>
        </p:nvSpPr>
        <p:spPr bwMode="auto">
          <a:xfrm>
            <a:off x="228600" y="6400800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</p:txBody>
      </p:sp>
      <p:graphicFrame>
        <p:nvGraphicFramePr>
          <p:cNvPr id="19483" name="Object 27"/>
          <p:cNvGraphicFramePr>
            <a:graphicFrameLocks noChangeAspect="1"/>
          </p:cNvGraphicFramePr>
          <p:nvPr/>
        </p:nvGraphicFramePr>
        <p:xfrm>
          <a:off x="4356100" y="908050"/>
          <a:ext cx="3455988" cy="3960813"/>
        </p:xfrm>
        <a:graphic>
          <a:graphicData uri="http://schemas.openxmlformats.org/presentationml/2006/ole">
            <p:oleObj spid="_x0000_s19483" name="Planilha" r:id="rId3" imgW="4133875" imgH="5191093" progId="Excel.Sheet.8">
              <p:embed/>
            </p:oleObj>
          </a:graphicData>
        </a:graphic>
      </p:graphicFrame>
      <p:graphicFrame>
        <p:nvGraphicFramePr>
          <p:cNvPr id="19487" name="Object 31"/>
          <p:cNvGraphicFramePr>
            <a:graphicFrameLocks noChangeAspect="1"/>
          </p:cNvGraphicFramePr>
          <p:nvPr/>
        </p:nvGraphicFramePr>
        <p:xfrm>
          <a:off x="539750" y="908050"/>
          <a:ext cx="3455988" cy="3960813"/>
        </p:xfrm>
        <a:graphic>
          <a:graphicData uri="http://schemas.openxmlformats.org/presentationml/2006/ole">
            <p:oleObj spid="_x0000_s19487" name="Planilha" r:id="rId4" imgW="4029137" imgH="438156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184" name="Text Box 32"/>
          <p:cNvSpPr txBox="1">
            <a:spLocks noChangeArrowheads="1"/>
          </p:cNvSpPr>
          <p:nvPr/>
        </p:nvSpPr>
        <p:spPr bwMode="auto">
          <a:xfrm>
            <a:off x="457200" y="5908675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174" name="Object 126"/>
          <p:cNvGraphicFramePr>
            <a:graphicFrameLocks noChangeAspect="1"/>
          </p:cNvGraphicFramePr>
          <p:nvPr/>
        </p:nvGraphicFramePr>
        <p:xfrm>
          <a:off x="1328738" y="908050"/>
          <a:ext cx="1803400" cy="4973638"/>
        </p:xfrm>
        <a:graphic>
          <a:graphicData uri="http://schemas.openxmlformats.org/presentationml/2006/ole">
            <p:oleObj spid="_x0000_s2174" name="Planilha" r:id="rId3" imgW="1762174" imgH="5515013" progId="Excel.Sheet.8">
              <p:embed/>
            </p:oleObj>
          </a:graphicData>
        </a:graphic>
      </p:graphicFrame>
      <p:graphicFrame>
        <p:nvGraphicFramePr>
          <p:cNvPr id="2181" name="Object 133"/>
          <p:cNvGraphicFramePr>
            <a:graphicFrameLocks noChangeAspect="1"/>
          </p:cNvGraphicFramePr>
          <p:nvPr/>
        </p:nvGraphicFramePr>
        <p:xfrm>
          <a:off x="3560763" y="903288"/>
          <a:ext cx="1803400" cy="4973637"/>
        </p:xfrm>
        <a:graphic>
          <a:graphicData uri="http://schemas.openxmlformats.org/presentationml/2006/ole">
            <p:oleObj spid="_x0000_s2181" name="Planilha" r:id="rId4" imgW="1762174" imgH="5515013" progId="Excel.Sheet.8">
              <p:embed/>
            </p:oleObj>
          </a:graphicData>
        </a:graphic>
      </p:graphicFrame>
      <p:graphicFrame>
        <p:nvGraphicFramePr>
          <p:cNvPr id="2182" name="Object 134"/>
          <p:cNvGraphicFramePr>
            <a:graphicFrameLocks noChangeAspect="1"/>
          </p:cNvGraphicFramePr>
          <p:nvPr/>
        </p:nvGraphicFramePr>
        <p:xfrm>
          <a:off x="5795963" y="903288"/>
          <a:ext cx="1803400" cy="4973637"/>
        </p:xfrm>
        <a:graphic>
          <a:graphicData uri="http://schemas.openxmlformats.org/presentationml/2006/ole">
            <p:oleObj spid="_x0000_s2182" name="Planilha" r:id="rId5" imgW="1762174" imgH="551501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8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3209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3203" name="Object 131"/>
          <p:cNvGraphicFramePr>
            <a:graphicFrameLocks noChangeAspect="1"/>
          </p:cNvGraphicFramePr>
          <p:nvPr/>
        </p:nvGraphicFramePr>
        <p:xfrm>
          <a:off x="3635375" y="981075"/>
          <a:ext cx="1803400" cy="4973638"/>
        </p:xfrm>
        <a:graphic>
          <a:graphicData uri="http://schemas.openxmlformats.org/presentationml/2006/ole">
            <p:oleObj spid="_x0000_s3203" name="Planilha" r:id="rId3" imgW="1762174" imgH="5515013" progId="Excel.Sheet.8">
              <p:embed/>
            </p:oleObj>
          </a:graphicData>
        </a:graphic>
      </p:graphicFrame>
      <p:graphicFrame>
        <p:nvGraphicFramePr>
          <p:cNvPr id="3204" name="Object 132"/>
          <p:cNvGraphicFramePr>
            <a:graphicFrameLocks noChangeAspect="1"/>
          </p:cNvGraphicFramePr>
          <p:nvPr/>
        </p:nvGraphicFramePr>
        <p:xfrm>
          <a:off x="5795963" y="981075"/>
          <a:ext cx="1803400" cy="4973638"/>
        </p:xfrm>
        <a:graphic>
          <a:graphicData uri="http://schemas.openxmlformats.org/presentationml/2006/ole">
            <p:oleObj spid="_x0000_s3204" name="Planilha" r:id="rId4" imgW="1762174" imgH="5515013" progId="Excel.Sheet.8">
              <p:embed/>
            </p:oleObj>
          </a:graphicData>
        </a:graphic>
      </p:graphicFrame>
      <p:graphicFrame>
        <p:nvGraphicFramePr>
          <p:cNvPr id="3207" name="Object 135"/>
          <p:cNvGraphicFramePr>
            <a:graphicFrameLocks noChangeAspect="1"/>
          </p:cNvGraphicFramePr>
          <p:nvPr/>
        </p:nvGraphicFramePr>
        <p:xfrm>
          <a:off x="1476375" y="981075"/>
          <a:ext cx="1803400" cy="4973638"/>
        </p:xfrm>
        <a:graphic>
          <a:graphicData uri="http://schemas.openxmlformats.org/presentationml/2006/ole">
            <p:oleObj spid="_x0000_s3207" name="Planilha" r:id="rId5" imgW="1762174" imgH="551501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7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CLASSIFICAÇÃO GERAL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                      LINHAS ABAIXO DA TOLERÂNCIA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22698" name="Text Box 32"/>
          <p:cNvSpPr txBox="1">
            <a:spLocks noChangeArrowheads="1"/>
          </p:cNvSpPr>
          <p:nvPr/>
        </p:nvSpPr>
        <p:spPr bwMode="auto">
          <a:xfrm>
            <a:off x="457200" y="6248400"/>
            <a:ext cx="8382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endParaRPr lang="pt-BR" sz="10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5508625" y="981075"/>
          <a:ext cx="2076450" cy="1906588"/>
        </p:xfrm>
        <a:graphic>
          <a:graphicData uri="http://schemas.openxmlformats.org/presentationml/2006/ole">
            <p:oleObj spid="_x0000_s22548" name="Planilha" r:id="rId3" imgW="1924139" imgH="2114660" progId="Excel.Sheet.8">
              <p:embed/>
            </p:oleObj>
          </a:graphicData>
        </a:graphic>
      </p:graphicFrame>
      <p:graphicFrame>
        <p:nvGraphicFramePr>
          <p:cNvPr id="22695" name="Object 167"/>
          <p:cNvGraphicFramePr>
            <a:graphicFrameLocks noChangeAspect="1"/>
          </p:cNvGraphicFramePr>
          <p:nvPr/>
        </p:nvGraphicFramePr>
        <p:xfrm>
          <a:off x="3416300" y="981075"/>
          <a:ext cx="1803400" cy="4973638"/>
        </p:xfrm>
        <a:graphic>
          <a:graphicData uri="http://schemas.openxmlformats.org/presentationml/2006/ole">
            <p:oleObj spid="_x0000_s22695" name="Planilha" r:id="rId4" imgW="1762174" imgH="5515013" progId="Excel.Sheet.8">
              <p:embed/>
            </p:oleObj>
          </a:graphicData>
        </a:graphic>
      </p:graphicFrame>
      <p:graphicFrame>
        <p:nvGraphicFramePr>
          <p:cNvPr id="22696" name="Object 168"/>
          <p:cNvGraphicFramePr>
            <a:graphicFrameLocks noChangeAspect="1"/>
          </p:cNvGraphicFramePr>
          <p:nvPr/>
        </p:nvGraphicFramePr>
        <p:xfrm>
          <a:off x="1331913" y="981075"/>
          <a:ext cx="1803400" cy="4973638"/>
        </p:xfrm>
        <a:graphic>
          <a:graphicData uri="http://schemas.openxmlformats.org/presentationml/2006/ole">
            <p:oleObj spid="_x0000_s22696" name="Planilha" r:id="rId5" imgW="1762174" imgH="551501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3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u="sng">
                <a:solidFill>
                  <a:srgbClr val="336699"/>
                </a:solidFill>
                <a:latin typeface="Tahoma" pitchFamily="34" charset="0"/>
              </a:rPr>
              <a:t>Resumo das Dez Linhas mais Reclamadas                       Nível de Serviço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                          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4132" name="Object 36"/>
          <p:cNvGraphicFramePr>
            <a:graphicFrameLocks noChangeAspect="1"/>
          </p:cNvGraphicFramePr>
          <p:nvPr/>
        </p:nvGraphicFramePr>
        <p:xfrm>
          <a:off x="754063" y="1270000"/>
          <a:ext cx="7705725" cy="3527425"/>
        </p:xfrm>
        <a:graphic>
          <a:graphicData uri="http://schemas.openxmlformats.org/presentationml/2006/ole">
            <p:oleObj spid="_x0000_s4132" name="Planilha" r:id="rId3" imgW="8181908" imgH="2076329" progId="Excel.Sheet.8">
              <p:embed/>
            </p:oleObj>
          </a:graphicData>
        </a:graphic>
      </p:graphicFrame>
      <p:sp>
        <p:nvSpPr>
          <p:cNvPr id="4134" name="Text Box 7"/>
          <p:cNvSpPr txBox="1">
            <a:spLocks noChangeArrowheads="1"/>
          </p:cNvSpPr>
          <p:nvPr/>
        </p:nvSpPr>
        <p:spPr bwMode="auto">
          <a:xfrm>
            <a:off x="395288" y="5949950"/>
            <a:ext cx="8439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______________________________________________________________________________________________________________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  </a:t>
            </a:r>
            <a:r>
              <a:rPr lang="pt-BR">
                <a:solidFill>
                  <a:srgbClr val="336699"/>
                </a:solidFill>
              </a:rPr>
              <a:t>Dados relativos ao Trimestre de fevereiro, março e abril  de 2014</a:t>
            </a:r>
            <a:endParaRPr lang="pt-BR" sz="900">
              <a:solidFill>
                <a:srgbClr val="336699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1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  Por Tipo</a:t>
            </a:r>
          </a:p>
        </p:txBody>
      </p:sp>
      <p:sp>
        <p:nvSpPr>
          <p:cNvPr id="5162" name="Text Box 7"/>
          <p:cNvSpPr txBox="1">
            <a:spLocks noChangeArrowheads="1"/>
          </p:cNvSpPr>
          <p:nvPr/>
        </p:nvSpPr>
        <p:spPr bwMode="auto">
          <a:xfrm>
            <a:off x="647700" y="5805488"/>
            <a:ext cx="83883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Total de registros recebidos: 2127                                 Registros recebidos por tipo: 03                                Total de pontos: 12.497,29</a:t>
            </a:r>
          </a:p>
          <a:p>
            <a:pPr>
              <a:spcBef>
                <a:spcPct val="50000"/>
              </a:spcBef>
            </a:pPr>
            <a:endParaRPr lang="pt-BR" sz="9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5160" name="Object 40"/>
          <p:cNvGraphicFramePr>
            <a:graphicFrameLocks noChangeAspect="1"/>
          </p:cNvGraphicFramePr>
          <p:nvPr/>
        </p:nvGraphicFramePr>
        <p:xfrm>
          <a:off x="290513" y="981075"/>
          <a:ext cx="8385175" cy="4594225"/>
        </p:xfrm>
        <a:graphic>
          <a:graphicData uri="http://schemas.openxmlformats.org/presentationml/2006/ole">
            <p:oleObj spid="_x0000_s5160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" name="Text Box 3"/>
          <p:cNvSpPr txBox="1">
            <a:spLocks noChangeArrowheads="1"/>
          </p:cNvSpPr>
          <p:nvPr/>
        </p:nvSpPr>
        <p:spPr bwMode="auto">
          <a:xfrm>
            <a:off x="381000" y="228600"/>
            <a:ext cx="845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RECEBIDOS                                                   Por Grupo</a:t>
            </a:r>
          </a:p>
        </p:txBody>
      </p:sp>
      <p:sp>
        <p:nvSpPr>
          <p:cNvPr id="6185" name="Text Box 7"/>
          <p:cNvSpPr txBox="1">
            <a:spLocks noChangeArrowheads="1"/>
          </p:cNvSpPr>
          <p:nvPr/>
        </p:nvSpPr>
        <p:spPr bwMode="auto">
          <a:xfrm>
            <a:off x="250825" y="6092825"/>
            <a:ext cx="84248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_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Os registros do Grupo E (Empresa)) variam de E1 (mais grave) até E4</a:t>
            </a:r>
          </a:p>
        </p:txBody>
      </p:sp>
      <p:graphicFrame>
        <p:nvGraphicFramePr>
          <p:cNvPr id="6183" name="Object 39"/>
          <p:cNvGraphicFramePr>
            <a:graphicFrameLocks noChangeAspect="1"/>
          </p:cNvGraphicFramePr>
          <p:nvPr/>
        </p:nvGraphicFramePr>
        <p:xfrm>
          <a:off x="250825" y="1052513"/>
          <a:ext cx="8528050" cy="4672012"/>
        </p:xfrm>
        <a:graphic>
          <a:graphicData uri="http://schemas.openxmlformats.org/presentationml/2006/ole">
            <p:oleObj spid="_x0000_s6183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RTR-2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2314575" y="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1747" name="Imagem 5" descr="RTR02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0104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8" name="Text Box 3"/>
          <p:cNvSpPr txBox="1">
            <a:spLocks noChangeArrowheads="1"/>
          </p:cNvSpPr>
          <p:nvPr/>
        </p:nvSpPr>
        <p:spPr bwMode="auto">
          <a:xfrm>
            <a:off x="323850" y="304800"/>
            <a:ext cx="882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7265" name="Object 97"/>
          <p:cNvGraphicFramePr>
            <a:graphicFrameLocks noChangeAspect="1"/>
          </p:cNvGraphicFramePr>
          <p:nvPr/>
        </p:nvGraphicFramePr>
        <p:xfrm>
          <a:off x="323850" y="909638"/>
          <a:ext cx="2808288" cy="4248150"/>
        </p:xfrm>
        <a:graphic>
          <a:graphicData uri="http://schemas.openxmlformats.org/presentationml/2006/ole">
            <p:oleObj spid="_x0000_s7265" name="Planilha" r:id="rId3" imgW="5334032" imgH="5962563" progId="Excel.Sheet.8">
              <p:embed/>
            </p:oleObj>
          </a:graphicData>
        </a:graphic>
      </p:graphicFrame>
      <p:sp>
        <p:nvSpPr>
          <p:cNvPr id="7269" name="Text Box 7"/>
          <p:cNvSpPr txBox="1">
            <a:spLocks noChangeArrowheads="1"/>
          </p:cNvSpPr>
          <p:nvPr/>
        </p:nvSpPr>
        <p:spPr bwMode="auto">
          <a:xfrm>
            <a:off x="250825" y="6156325"/>
            <a:ext cx="87852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RTR-2 possui o total de 112 linhas. No Trimestre 85 linhas foram reclamadas, das quais  são 45 Intra-Região, 19 Inter-Região e 21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7266" name="Object 98"/>
          <p:cNvGraphicFramePr>
            <a:graphicFrameLocks noChangeAspect="1"/>
          </p:cNvGraphicFramePr>
          <p:nvPr/>
        </p:nvGraphicFramePr>
        <p:xfrm>
          <a:off x="6084888" y="909638"/>
          <a:ext cx="2808287" cy="4248150"/>
        </p:xfrm>
        <a:graphic>
          <a:graphicData uri="http://schemas.openxmlformats.org/presentationml/2006/ole">
            <p:oleObj spid="_x0000_s7266" name="Planilha" r:id="rId4" imgW="5305418" imgH="4953011" progId="Excel.Sheet.8">
              <p:embed/>
            </p:oleObj>
          </a:graphicData>
        </a:graphic>
      </p:graphicFrame>
      <p:sp>
        <p:nvSpPr>
          <p:cNvPr id="7270" name="Text Box 7"/>
          <p:cNvSpPr txBox="1">
            <a:spLocks noChangeArrowheads="1"/>
          </p:cNvSpPr>
          <p:nvPr/>
        </p:nvSpPr>
        <p:spPr bwMode="auto">
          <a:xfrm>
            <a:off x="2771775" y="5297488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75,89%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93,75%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61,29%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63,64%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7267" name="Object 99"/>
          <p:cNvGraphicFramePr>
            <a:graphicFrameLocks noChangeAspect="1"/>
          </p:cNvGraphicFramePr>
          <p:nvPr/>
        </p:nvGraphicFramePr>
        <p:xfrm>
          <a:off x="3203575" y="909638"/>
          <a:ext cx="2808288" cy="4248150"/>
        </p:xfrm>
        <a:graphic>
          <a:graphicData uri="http://schemas.openxmlformats.org/presentationml/2006/ole">
            <p:oleObj spid="_x0000_s7267" name="Planilha" r:id="rId5" imgW="5334032" imgH="573392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64" name="Object 172"/>
          <p:cNvGraphicFramePr>
            <a:graphicFrameLocks noChangeAspect="1"/>
          </p:cNvGraphicFramePr>
          <p:nvPr/>
        </p:nvGraphicFramePr>
        <p:xfrm>
          <a:off x="1042988" y="762000"/>
          <a:ext cx="10518775" cy="5907088"/>
        </p:xfrm>
        <a:graphic>
          <a:graphicData uri="http://schemas.openxmlformats.org/presentationml/2006/ole">
            <p:oleObj spid="_x0000_s8364" name="Planilha" r:id="rId3" imgW="7000916" imgH="4238497" progId="Excel.Sheet.8">
              <p:embed/>
            </p:oleObj>
          </a:graphicData>
        </a:graphic>
      </p:graphicFrame>
      <p:sp>
        <p:nvSpPr>
          <p:cNvPr id="8373" name="Text Box 7"/>
          <p:cNvSpPr txBox="1">
            <a:spLocks noChangeArrowheads="1"/>
          </p:cNvSpPr>
          <p:nvPr/>
        </p:nvSpPr>
        <p:spPr bwMode="auto">
          <a:xfrm>
            <a:off x="539750" y="6021388"/>
            <a:ext cx="82804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310                               Registros recebidos por tipo: 03                                  Total de pontos: 1.695,05</a:t>
            </a:r>
          </a:p>
        </p:txBody>
      </p:sp>
      <p:graphicFrame>
        <p:nvGraphicFramePr>
          <p:cNvPr id="8365" name="Object 173"/>
          <p:cNvGraphicFramePr>
            <a:graphicFrameLocks noChangeAspect="1"/>
          </p:cNvGraphicFramePr>
          <p:nvPr/>
        </p:nvGraphicFramePr>
        <p:xfrm>
          <a:off x="250825" y="3357563"/>
          <a:ext cx="11333163" cy="2703512"/>
        </p:xfrm>
        <a:graphic>
          <a:graphicData uri="http://schemas.openxmlformats.org/presentationml/2006/ole">
            <p:oleObj spid="_x0000_s8365" name="Planilha" r:id="rId4" imgW="7000916" imgH="4238497" progId="Excel.Sheet.8">
              <p:embed/>
            </p:oleObj>
          </a:graphicData>
        </a:graphic>
      </p:graphicFrame>
      <p:graphicFrame>
        <p:nvGraphicFramePr>
          <p:cNvPr id="8366" name="Object 174"/>
          <p:cNvGraphicFramePr>
            <a:graphicFrameLocks noChangeAspect="1"/>
          </p:cNvGraphicFramePr>
          <p:nvPr/>
        </p:nvGraphicFramePr>
        <p:xfrm>
          <a:off x="250825" y="1995488"/>
          <a:ext cx="4968875" cy="2657475"/>
        </p:xfrm>
        <a:graphic>
          <a:graphicData uri="http://schemas.openxmlformats.org/presentationml/2006/ole">
            <p:oleObj spid="_x0000_s8366" name="Gráfico" r:id="rId5" imgW="4989960" imgH="3197520" progId="Excel.Sheet.8">
              <p:embed/>
            </p:oleObj>
          </a:graphicData>
        </a:graphic>
      </p:graphicFrame>
      <p:graphicFrame>
        <p:nvGraphicFramePr>
          <p:cNvPr id="8367" name="Object 175"/>
          <p:cNvGraphicFramePr>
            <a:graphicFrameLocks noChangeAspect="1"/>
          </p:cNvGraphicFramePr>
          <p:nvPr/>
        </p:nvGraphicFramePr>
        <p:xfrm>
          <a:off x="0" y="188913"/>
          <a:ext cx="11441113" cy="5856287"/>
        </p:xfrm>
        <a:graphic>
          <a:graphicData uri="http://schemas.openxmlformats.org/presentationml/2006/ole">
            <p:oleObj spid="_x0000_s8367" name="Planilha" r:id="rId6" imgW="7000916" imgH="4238497" progId="Excel.Sheet.8">
              <p:embed/>
            </p:oleObj>
          </a:graphicData>
        </a:graphic>
      </p:graphicFrame>
      <p:sp>
        <p:nvSpPr>
          <p:cNvPr id="8374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8372" name="Object 180"/>
          <p:cNvGraphicFramePr>
            <a:graphicFrameLocks noChangeAspect="1"/>
          </p:cNvGraphicFramePr>
          <p:nvPr/>
        </p:nvGraphicFramePr>
        <p:xfrm>
          <a:off x="292100" y="1125538"/>
          <a:ext cx="8456613" cy="4633912"/>
        </p:xfrm>
        <a:graphic>
          <a:graphicData uri="http://schemas.openxmlformats.org/presentationml/2006/ole">
            <p:oleObj spid="_x0000_s8372" name="Gráfico" r:id="rId7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RTR-2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 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9255" name="Object 39"/>
          <p:cNvGraphicFramePr>
            <a:graphicFrameLocks noChangeAspect="1"/>
          </p:cNvGraphicFramePr>
          <p:nvPr/>
        </p:nvGraphicFramePr>
        <p:xfrm>
          <a:off x="363538" y="1123950"/>
          <a:ext cx="8312150" cy="4968875"/>
        </p:xfrm>
        <a:graphic>
          <a:graphicData uri="http://schemas.openxmlformats.org/presentationml/2006/ole">
            <p:oleObj spid="_x0000_s9255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ChangeArrowheads="1"/>
          </p:cNvSpPr>
          <p:nvPr/>
        </p:nvSpPr>
        <p:spPr bwMode="auto">
          <a:xfrm>
            <a:off x="232410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38914" name="Imagem 9" descr="RTR03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0104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RTR-3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9" name="Text Box 3"/>
          <p:cNvSpPr txBox="1">
            <a:spLocks noChangeArrowheads="1"/>
          </p:cNvSpPr>
          <p:nvPr/>
        </p:nvSpPr>
        <p:spPr bwMode="auto">
          <a:xfrm>
            <a:off x="323850" y="2349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0360" name="Text Box 7"/>
          <p:cNvSpPr txBox="1">
            <a:spLocks noChangeArrowheads="1"/>
          </p:cNvSpPr>
          <p:nvPr/>
        </p:nvSpPr>
        <p:spPr bwMode="auto">
          <a:xfrm>
            <a:off x="228600" y="62325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RTR-3 possui o total de 139 linhas. No Trimestre 96 linhas foram reclamadas, das quais  são 24 Intra-Região, 28 Inter-Região e 44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pt-BR" sz="10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0350" name="Object 110"/>
          <p:cNvGraphicFramePr>
            <a:graphicFrameLocks noChangeAspect="1"/>
          </p:cNvGraphicFramePr>
          <p:nvPr/>
        </p:nvGraphicFramePr>
        <p:xfrm>
          <a:off x="179388" y="765175"/>
          <a:ext cx="2879725" cy="4464050"/>
        </p:xfrm>
        <a:graphic>
          <a:graphicData uri="http://schemas.openxmlformats.org/presentationml/2006/ole">
            <p:oleObj spid="_x0000_s10350" name="Planilha" r:id="rId3" imgW="3533796" imgH="5353053" progId="Excel.Sheet.8">
              <p:embed/>
            </p:oleObj>
          </a:graphicData>
        </a:graphic>
      </p:graphicFrame>
      <p:sp>
        <p:nvSpPr>
          <p:cNvPr id="10361" name="Text Box 8"/>
          <p:cNvSpPr txBox="1">
            <a:spLocks noChangeArrowheads="1"/>
          </p:cNvSpPr>
          <p:nvPr/>
        </p:nvSpPr>
        <p:spPr bwMode="auto">
          <a:xfrm>
            <a:off x="2124075" y="5368925"/>
            <a:ext cx="44196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69,06%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57,14%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66,67%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80%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0357" name="Object 117"/>
          <p:cNvGraphicFramePr>
            <a:graphicFrameLocks noChangeAspect="1"/>
          </p:cNvGraphicFramePr>
          <p:nvPr/>
        </p:nvGraphicFramePr>
        <p:xfrm>
          <a:off x="3132138" y="765175"/>
          <a:ext cx="2879725" cy="4464050"/>
        </p:xfrm>
        <a:graphic>
          <a:graphicData uri="http://schemas.openxmlformats.org/presentationml/2006/ole">
            <p:oleObj spid="_x0000_s10357" name="Planilha" r:id="rId4" imgW="3533796" imgH="5191093" progId="Excel.Sheet.8">
              <p:embed/>
            </p:oleObj>
          </a:graphicData>
        </a:graphic>
      </p:graphicFrame>
      <p:graphicFrame>
        <p:nvGraphicFramePr>
          <p:cNvPr id="10358" name="Object 118"/>
          <p:cNvGraphicFramePr>
            <a:graphicFrameLocks noChangeAspect="1"/>
          </p:cNvGraphicFramePr>
          <p:nvPr/>
        </p:nvGraphicFramePr>
        <p:xfrm>
          <a:off x="6084888" y="765175"/>
          <a:ext cx="2879725" cy="4464050"/>
        </p:xfrm>
        <a:graphic>
          <a:graphicData uri="http://schemas.openxmlformats.org/presentationml/2006/ole">
            <p:oleObj spid="_x0000_s10358" name="Planilha" r:id="rId5" imgW="3533796" imgH="535305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1306" name="Text Box 7"/>
          <p:cNvSpPr txBox="1">
            <a:spLocks noChangeArrowheads="1"/>
          </p:cNvSpPr>
          <p:nvPr/>
        </p:nvSpPr>
        <p:spPr bwMode="auto">
          <a:xfrm>
            <a:off x="539750" y="6124575"/>
            <a:ext cx="82089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Total de registros recebidos: 450                                Registros recebidos por tipo: 03                                  Total de pontos: 2.147,11</a:t>
            </a:r>
          </a:p>
        </p:txBody>
      </p:sp>
      <p:graphicFrame>
        <p:nvGraphicFramePr>
          <p:cNvPr id="11304" name="Object 40"/>
          <p:cNvGraphicFramePr>
            <a:graphicFrameLocks noChangeAspect="1"/>
          </p:cNvGraphicFramePr>
          <p:nvPr/>
        </p:nvGraphicFramePr>
        <p:xfrm>
          <a:off x="395288" y="1052513"/>
          <a:ext cx="8208962" cy="4968875"/>
        </p:xfrm>
        <a:graphic>
          <a:graphicData uri="http://schemas.openxmlformats.org/presentationml/2006/ole">
            <p:oleObj spid="_x0000_s11304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RTR-3 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2326" name="Object 38"/>
          <p:cNvGraphicFramePr>
            <a:graphicFrameLocks noChangeAspect="1"/>
          </p:cNvGraphicFramePr>
          <p:nvPr/>
        </p:nvGraphicFramePr>
        <p:xfrm>
          <a:off x="250825" y="1268413"/>
          <a:ext cx="8528050" cy="5545137"/>
        </p:xfrm>
        <a:graphic>
          <a:graphicData uri="http://schemas.openxmlformats.org/presentationml/2006/ole">
            <p:oleObj spid="_x0000_s12326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/>
          <p:cNvSpPr>
            <a:spLocks noChangeArrowheads="1"/>
          </p:cNvSpPr>
          <p:nvPr/>
        </p:nvSpPr>
        <p:spPr bwMode="auto">
          <a:xfrm>
            <a:off x="2324100" y="1838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46082" name="Imagem 13" descr="RTR04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35063"/>
            <a:ext cx="7010400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RTR-4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7" name="Text Box 3"/>
          <p:cNvSpPr txBox="1">
            <a:spLocks noChangeArrowheads="1"/>
          </p:cNvSpPr>
          <p:nvPr/>
        </p:nvSpPr>
        <p:spPr bwMode="auto">
          <a:xfrm>
            <a:off x="304800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3388" name="Text Box 7"/>
          <p:cNvSpPr txBox="1">
            <a:spLocks noChangeArrowheads="1"/>
          </p:cNvSpPr>
          <p:nvPr/>
        </p:nvSpPr>
        <p:spPr bwMode="auto">
          <a:xfrm>
            <a:off x="152400" y="6308725"/>
            <a:ext cx="899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A RTR-4 possui o total de 135 linhas. No Trimestre 104  linhas foram reclamadas, das quais  são 32 Intra-Região, 35 Inter-Região e 37 da Região Centro.</a:t>
            </a: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</a:t>
            </a:r>
          </a:p>
        </p:txBody>
      </p:sp>
      <p:graphicFrame>
        <p:nvGraphicFramePr>
          <p:cNvPr id="13380" name="Object 68"/>
          <p:cNvGraphicFramePr>
            <a:graphicFrameLocks noChangeAspect="1"/>
          </p:cNvGraphicFramePr>
          <p:nvPr/>
        </p:nvGraphicFramePr>
        <p:xfrm>
          <a:off x="179388" y="908050"/>
          <a:ext cx="2879725" cy="4176713"/>
        </p:xfrm>
        <a:graphic>
          <a:graphicData uri="http://schemas.openxmlformats.org/presentationml/2006/ole">
            <p:oleObj spid="_x0000_s13380" name="Planilha" r:id="rId3" imgW="5162619" imgH="5838933" progId="Excel.Sheet.8">
              <p:embed/>
            </p:oleObj>
          </a:graphicData>
        </a:graphic>
      </p:graphicFrame>
      <p:sp>
        <p:nvSpPr>
          <p:cNvPr id="13389" name="Text Box 7"/>
          <p:cNvSpPr txBox="1">
            <a:spLocks noChangeArrowheads="1"/>
          </p:cNvSpPr>
          <p:nvPr/>
        </p:nvSpPr>
        <p:spPr bwMode="auto">
          <a:xfrm>
            <a:off x="2252663" y="5300663"/>
            <a:ext cx="4191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77,04%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71,11%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 Inter-Região: 76,09%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84,09%</a:t>
            </a:r>
          </a:p>
        </p:txBody>
      </p:sp>
      <p:graphicFrame>
        <p:nvGraphicFramePr>
          <p:cNvPr id="13381" name="Object 69"/>
          <p:cNvGraphicFramePr>
            <a:graphicFrameLocks noChangeAspect="1"/>
          </p:cNvGraphicFramePr>
          <p:nvPr/>
        </p:nvGraphicFramePr>
        <p:xfrm>
          <a:off x="3132138" y="908050"/>
          <a:ext cx="2881312" cy="4176713"/>
        </p:xfrm>
        <a:graphic>
          <a:graphicData uri="http://schemas.openxmlformats.org/presentationml/2006/ole">
            <p:oleObj spid="_x0000_s13381" name="Planilha" r:id="rId4" imgW="5162619" imgH="6000623" progId="Excel.Sheet.8">
              <p:embed/>
            </p:oleObj>
          </a:graphicData>
        </a:graphic>
      </p:graphicFrame>
      <p:graphicFrame>
        <p:nvGraphicFramePr>
          <p:cNvPr id="13386" name="Object 74"/>
          <p:cNvGraphicFramePr>
            <a:graphicFrameLocks noChangeAspect="1"/>
          </p:cNvGraphicFramePr>
          <p:nvPr/>
        </p:nvGraphicFramePr>
        <p:xfrm>
          <a:off x="6084888" y="908050"/>
          <a:ext cx="2808287" cy="4176713"/>
        </p:xfrm>
        <a:graphic>
          <a:graphicData uri="http://schemas.openxmlformats.org/presentationml/2006/ole">
            <p:oleObj spid="_x0000_s13386" name="Planilha" r:id="rId5" imgW="4171936" imgH="542917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5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4376" name="Text Box 7"/>
          <p:cNvSpPr txBox="1">
            <a:spLocks noChangeArrowheads="1"/>
          </p:cNvSpPr>
          <p:nvPr/>
        </p:nvSpPr>
        <p:spPr bwMode="auto">
          <a:xfrm>
            <a:off x="323850" y="5715000"/>
            <a:ext cx="8459788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    Total de registros recebidos: 600                                 Registros recebidos por tipo: 03                                     Total de pontos: 3.419,39</a:t>
            </a:r>
          </a:p>
        </p:txBody>
      </p:sp>
      <p:graphicFrame>
        <p:nvGraphicFramePr>
          <p:cNvPr id="14374" name="Object 38"/>
          <p:cNvGraphicFramePr>
            <a:graphicFrameLocks noChangeAspect="1"/>
          </p:cNvGraphicFramePr>
          <p:nvPr/>
        </p:nvGraphicFramePr>
        <p:xfrm>
          <a:off x="323850" y="1181100"/>
          <a:ext cx="8528050" cy="4672013"/>
        </p:xfrm>
        <a:graphic>
          <a:graphicData uri="http://schemas.openxmlformats.org/presentationml/2006/ole">
            <p:oleObj spid="_x0000_s14374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8" name="Text Box 3"/>
          <p:cNvSpPr txBox="1">
            <a:spLocks noChangeArrowheads="1"/>
          </p:cNvSpPr>
          <p:nvPr/>
        </p:nvSpPr>
        <p:spPr bwMode="auto">
          <a:xfrm>
            <a:off x="457200" y="33337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RTR-4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pSp>
        <p:nvGrpSpPr>
          <p:cNvPr id="15401" name="Group 41"/>
          <p:cNvGrpSpPr>
            <a:grpSpLocks noChangeAspect="1"/>
          </p:cNvGrpSpPr>
          <p:nvPr/>
        </p:nvGrpSpPr>
        <p:grpSpPr bwMode="auto">
          <a:xfrm>
            <a:off x="250825" y="1004888"/>
            <a:ext cx="8528050" cy="5376862"/>
            <a:chOff x="158" y="633"/>
            <a:chExt cx="5372" cy="3387"/>
          </a:xfrm>
        </p:grpSpPr>
        <p:sp>
          <p:nvSpPr>
            <p:cNvPr id="15400" name="AutoShape 40"/>
            <p:cNvSpPr>
              <a:spLocks noChangeAspect="1" noChangeArrowheads="1" noTextEdit="1"/>
            </p:cNvSpPr>
            <p:nvPr/>
          </p:nvSpPr>
          <p:spPr bwMode="auto">
            <a:xfrm>
              <a:off x="158" y="633"/>
              <a:ext cx="5372" cy="3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2" name="Rectangle 42"/>
            <p:cNvSpPr>
              <a:spLocks noChangeArrowheads="1"/>
            </p:cNvSpPr>
            <p:nvPr/>
          </p:nvSpPr>
          <p:spPr bwMode="auto">
            <a:xfrm>
              <a:off x="407" y="799"/>
              <a:ext cx="5036" cy="2063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3" name="Rectangle 43"/>
            <p:cNvSpPr>
              <a:spLocks noChangeArrowheads="1"/>
            </p:cNvSpPr>
            <p:nvPr/>
          </p:nvSpPr>
          <p:spPr bwMode="auto">
            <a:xfrm>
              <a:off x="407" y="799"/>
              <a:ext cx="5036" cy="2063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453" y="1066"/>
              <a:ext cx="69" cy="17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5" name="Rectangle 45"/>
            <p:cNvSpPr>
              <a:spLocks noChangeArrowheads="1"/>
            </p:cNvSpPr>
            <p:nvPr/>
          </p:nvSpPr>
          <p:spPr bwMode="auto">
            <a:xfrm>
              <a:off x="621" y="1498"/>
              <a:ext cx="69" cy="1364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6" name="Rectangle 46"/>
            <p:cNvSpPr>
              <a:spLocks noChangeArrowheads="1"/>
            </p:cNvSpPr>
            <p:nvPr/>
          </p:nvSpPr>
          <p:spPr bwMode="auto">
            <a:xfrm>
              <a:off x="788" y="1791"/>
              <a:ext cx="70" cy="107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7" name="Rectangle 47"/>
            <p:cNvSpPr>
              <a:spLocks noChangeArrowheads="1"/>
            </p:cNvSpPr>
            <p:nvPr/>
          </p:nvSpPr>
          <p:spPr bwMode="auto">
            <a:xfrm>
              <a:off x="956" y="1851"/>
              <a:ext cx="69" cy="101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8" name="Rectangle 48"/>
            <p:cNvSpPr>
              <a:spLocks noChangeArrowheads="1"/>
            </p:cNvSpPr>
            <p:nvPr/>
          </p:nvSpPr>
          <p:spPr bwMode="auto">
            <a:xfrm>
              <a:off x="1124" y="1871"/>
              <a:ext cx="69" cy="991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9" name="Rectangle 49"/>
            <p:cNvSpPr>
              <a:spLocks noChangeArrowheads="1"/>
            </p:cNvSpPr>
            <p:nvPr/>
          </p:nvSpPr>
          <p:spPr bwMode="auto">
            <a:xfrm>
              <a:off x="1291" y="2077"/>
              <a:ext cx="70" cy="785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0" name="Rectangle 50"/>
            <p:cNvSpPr>
              <a:spLocks noChangeArrowheads="1"/>
            </p:cNvSpPr>
            <p:nvPr/>
          </p:nvSpPr>
          <p:spPr bwMode="auto">
            <a:xfrm>
              <a:off x="1459" y="2117"/>
              <a:ext cx="69" cy="745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1" name="Rectangle 51"/>
            <p:cNvSpPr>
              <a:spLocks noChangeArrowheads="1"/>
            </p:cNvSpPr>
            <p:nvPr/>
          </p:nvSpPr>
          <p:spPr bwMode="auto">
            <a:xfrm>
              <a:off x="1627" y="2263"/>
              <a:ext cx="69" cy="599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2" name="Rectangle 52"/>
            <p:cNvSpPr>
              <a:spLocks noChangeArrowheads="1"/>
            </p:cNvSpPr>
            <p:nvPr/>
          </p:nvSpPr>
          <p:spPr bwMode="auto">
            <a:xfrm>
              <a:off x="1794" y="2450"/>
              <a:ext cx="70" cy="412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3" name="Rectangle 53"/>
            <p:cNvSpPr>
              <a:spLocks noChangeArrowheads="1"/>
            </p:cNvSpPr>
            <p:nvPr/>
          </p:nvSpPr>
          <p:spPr bwMode="auto">
            <a:xfrm>
              <a:off x="1962" y="2470"/>
              <a:ext cx="70" cy="392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4" name="Rectangle 54"/>
            <p:cNvSpPr>
              <a:spLocks noChangeArrowheads="1"/>
            </p:cNvSpPr>
            <p:nvPr/>
          </p:nvSpPr>
          <p:spPr bwMode="auto">
            <a:xfrm>
              <a:off x="2130" y="2509"/>
              <a:ext cx="69" cy="353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5" name="Rectangle 55"/>
            <p:cNvSpPr>
              <a:spLocks noChangeArrowheads="1"/>
            </p:cNvSpPr>
            <p:nvPr/>
          </p:nvSpPr>
          <p:spPr bwMode="auto">
            <a:xfrm>
              <a:off x="2298" y="2529"/>
              <a:ext cx="69" cy="333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6" name="Rectangle 56"/>
            <p:cNvSpPr>
              <a:spLocks noChangeArrowheads="1"/>
            </p:cNvSpPr>
            <p:nvPr/>
          </p:nvSpPr>
          <p:spPr bwMode="auto">
            <a:xfrm>
              <a:off x="2465" y="2576"/>
              <a:ext cx="70" cy="2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7" name="Rectangle 57"/>
            <p:cNvSpPr>
              <a:spLocks noChangeArrowheads="1"/>
            </p:cNvSpPr>
            <p:nvPr/>
          </p:nvSpPr>
          <p:spPr bwMode="auto">
            <a:xfrm>
              <a:off x="2633" y="2576"/>
              <a:ext cx="69" cy="2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8" name="Rectangle 58"/>
            <p:cNvSpPr>
              <a:spLocks noChangeArrowheads="1"/>
            </p:cNvSpPr>
            <p:nvPr/>
          </p:nvSpPr>
          <p:spPr bwMode="auto">
            <a:xfrm>
              <a:off x="2801" y="2596"/>
              <a:ext cx="75" cy="26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9" name="Rectangle 59"/>
            <p:cNvSpPr>
              <a:spLocks noChangeArrowheads="1"/>
            </p:cNvSpPr>
            <p:nvPr/>
          </p:nvSpPr>
          <p:spPr bwMode="auto">
            <a:xfrm>
              <a:off x="2974" y="2676"/>
              <a:ext cx="70" cy="1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0" name="Rectangle 60"/>
            <p:cNvSpPr>
              <a:spLocks noChangeArrowheads="1"/>
            </p:cNvSpPr>
            <p:nvPr/>
          </p:nvSpPr>
          <p:spPr bwMode="auto">
            <a:xfrm>
              <a:off x="3142" y="2676"/>
              <a:ext cx="69" cy="1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1" name="Rectangle 61"/>
            <p:cNvSpPr>
              <a:spLocks noChangeArrowheads="1"/>
            </p:cNvSpPr>
            <p:nvPr/>
          </p:nvSpPr>
          <p:spPr bwMode="auto">
            <a:xfrm>
              <a:off x="3310" y="2676"/>
              <a:ext cx="69" cy="1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2" name="Rectangle 62"/>
            <p:cNvSpPr>
              <a:spLocks noChangeArrowheads="1"/>
            </p:cNvSpPr>
            <p:nvPr/>
          </p:nvSpPr>
          <p:spPr bwMode="auto">
            <a:xfrm>
              <a:off x="3477" y="2696"/>
              <a:ext cx="70" cy="16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3" name="Rectangle 63"/>
            <p:cNvSpPr>
              <a:spLocks noChangeArrowheads="1"/>
            </p:cNvSpPr>
            <p:nvPr/>
          </p:nvSpPr>
          <p:spPr bwMode="auto">
            <a:xfrm>
              <a:off x="3645" y="2716"/>
              <a:ext cx="69" cy="14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4" name="Rectangle 64"/>
            <p:cNvSpPr>
              <a:spLocks noChangeArrowheads="1"/>
            </p:cNvSpPr>
            <p:nvPr/>
          </p:nvSpPr>
          <p:spPr bwMode="auto">
            <a:xfrm>
              <a:off x="3813" y="2736"/>
              <a:ext cx="69" cy="12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5" name="Rectangle 65"/>
            <p:cNvSpPr>
              <a:spLocks noChangeArrowheads="1"/>
            </p:cNvSpPr>
            <p:nvPr/>
          </p:nvSpPr>
          <p:spPr bwMode="auto">
            <a:xfrm>
              <a:off x="3980" y="2736"/>
              <a:ext cx="70" cy="12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6" name="Rectangle 66"/>
            <p:cNvSpPr>
              <a:spLocks noChangeArrowheads="1"/>
            </p:cNvSpPr>
            <p:nvPr/>
          </p:nvSpPr>
          <p:spPr bwMode="auto">
            <a:xfrm>
              <a:off x="4148" y="2736"/>
              <a:ext cx="69" cy="12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7" name="Rectangle 67"/>
            <p:cNvSpPr>
              <a:spLocks noChangeArrowheads="1"/>
            </p:cNvSpPr>
            <p:nvPr/>
          </p:nvSpPr>
          <p:spPr bwMode="auto">
            <a:xfrm>
              <a:off x="4316" y="2762"/>
              <a:ext cx="69" cy="10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8" name="Rectangle 68"/>
            <p:cNvSpPr>
              <a:spLocks noChangeArrowheads="1"/>
            </p:cNvSpPr>
            <p:nvPr/>
          </p:nvSpPr>
          <p:spPr bwMode="auto">
            <a:xfrm>
              <a:off x="4483" y="2762"/>
              <a:ext cx="70" cy="10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9" name="Rectangle 69"/>
            <p:cNvSpPr>
              <a:spLocks noChangeArrowheads="1"/>
            </p:cNvSpPr>
            <p:nvPr/>
          </p:nvSpPr>
          <p:spPr bwMode="auto">
            <a:xfrm>
              <a:off x="4651" y="2762"/>
              <a:ext cx="69" cy="10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0" name="Rectangle 70"/>
            <p:cNvSpPr>
              <a:spLocks noChangeArrowheads="1"/>
            </p:cNvSpPr>
            <p:nvPr/>
          </p:nvSpPr>
          <p:spPr bwMode="auto">
            <a:xfrm>
              <a:off x="4819" y="2762"/>
              <a:ext cx="69" cy="10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1" name="Rectangle 71"/>
            <p:cNvSpPr>
              <a:spLocks noChangeArrowheads="1"/>
            </p:cNvSpPr>
            <p:nvPr/>
          </p:nvSpPr>
          <p:spPr bwMode="auto">
            <a:xfrm>
              <a:off x="4986" y="2782"/>
              <a:ext cx="70" cy="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2" name="Rectangle 72"/>
            <p:cNvSpPr>
              <a:spLocks noChangeArrowheads="1"/>
            </p:cNvSpPr>
            <p:nvPr/>
          </p:nvSpPr>
          <p:spPr bwMode="auto">
            <a:xfrm>
              <a:off x="5154" y="2782"/>
              <a:ext cx="70" cy="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3" name="Rectangle 73"/>
            <p:cNvSpPr>
              <a:spLocks noChangeArrowheads="1"/>
            </p:cNvSpPr>
            <p:nvPr/>
          </p:nvSpPr>
          <p:spPr bwMode="auto">
            <a:xfrm>
              <a:off x="5322" y="2782"/>
              <a:ext cx="69" cy="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4" name="Line 74"/>
            <p:cNvSpPr>
              <a:spLocks noChangeShapeType="1"/>
            </p:cNvSpPr>
            <p:nvPr/>
          </p:nvSpPr>
          <p:spPr bwMode="auto">
            <a:xfrm>
              <a:off x="407" y="799"/>
              <a:ext cx="0" cy="20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5" name="Line 75"/>
            <p:cNvSpPr>
              <a:spLocks noChangeShapeType="1"/>
            </p:cNvSpPr>
            <p:nvPr/>
          </p:nvSpPr>
          <p:spPr bwMode="auto">
            <a:xfrm>
              <a:off x="389" y="2862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6" name="Line 76"/>
            <p:cNvSpPr>
              <a:spLocks noChangeShapeType="1"/>
            </p:cNvSpPr>
            <p:nvPr/>
          </p:nvSpPr>
          <p:spPr bwMode="auto">
            <a:xfrm>
              <a:off x="389" y="2656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7" name="Line 77"/>
            <p:cNvSpPr>
              <a:spLocks noChangeShapeType="1"/>
            </p:cNvSpPr>
            <p:nvPr/>
          </p:nvSpPr>
          <p:spPr bwMode="auto">
            <a:xfrm>
              <a:off x="389" y="2450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8" name="Line 78"/>
            <p:cNvSpPr>
              <a:spLocks noChangeShapeType="1"/>
            </p:cNvSpPr>
            <p:nvPr/>
          </p:nvSpPr>
          <p:spPr bwMode="auto">
            <a:xfrm>
              <a:off x="389" y="2243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39" name="Line 79"/>
            <p:cNvSpPr>
              <a:spLocks noChangeShapeType="1"/>
            </p:cNvSpPr>
            <p:nvPr/>
          </p:nvSpPr>
          <p:spPr bwMode="auto">
            <a:xfrm>
              <a:off x="389" y="2037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0" name="Line 80"/>
            <p:cNvSpPr>
              <a:spLocks noChangeShapeType="1"/>
            </p:cNvSpPr>
            <p:nvPr/>
          </p:nvSpPr>
          <p:spPr bwMode="auto">
            <a:xfrm>
              <a:off x="389" y="1831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1" name="Line 81"/>
            <p:cNvSpPr>
              <a:spLocks noChangeShapeType="1"/>
            </p:cNvSpPr>
            <p:nvPr/>
          </p:nvSpPr>
          <p:spPr bwMode="auto">
            <a:xfrm>
              <a:off x="389" y="1624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2" name="Line 82"/>
            <p:cNvSpPr>
              <a:spLocks noChangeShapeType="1"/>
            </p:cNvSpPr>
            <p:nvPr/>
          </p:nvSpPr>
          <p:spPr bwMode="auto">
            <a:xfrm>
              <a:off x="389" y="1418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3" name="Line 83"/>
            <p:cNvSpPr>
              <a:spLocks noChangeShapeType="1"/>
            </p:cNvSpPr>
            <p:nvPr/>
          </p:nvSpPr>
          <p:spPr bwMode="auto">
            <a:xfrm>
              <a:off x="389" y="1212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4" name="Line 84"/>
            <p:cNvSpPr>
              <a:spLocks noChangeShapeType="1"/>
            </p:cNvSpPr>
            <p:nvPr/>
          </p:nvSpPr>
          <p:spPr bwMode="auto">
            <a:xfrm>
              <a:off x="389" y="1006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5" name="Line 85"/>
            <p:cNvSpPr>
              <a:spLocks noChangeShapeType="1"/>
            </p:cNvSpPr>
            <p:nvPr/>
          </p:nvSpPr>
          <p:spPr bwMode="auto">
            <a:xfrm>
              <a:off x="389" y="799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6" name="Line 86"/>
            <p:cNvSpPr>
              <a:spLocks noChangeShapeType="1"/>
            </p:cNvSpPr>
            <p:nvPr/>
          </p:nvSpPr>
          <p:spPr bwMode="auto">
            <a:xfrm>
              <a:off x="407" y="2862"/>
              <a:ext cx="503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7" name="Line 87"/>
            <p:cNvSpPr>
              <a:spLocks noChangeShapeType="1"/>
            </p:cNvSpPr>
            <p:nvPr/>
          </p:nvSpPr>
          <p:spPr bwMode="auto">
            <a:xfrm flipV="1">
              <a:off x="407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8" name="Line 88"/>
            <p:cNvSpPr>
              <a:spLocks noChangeShapeType="1"/>
            </p:cNvSpPr>
            <p:nvPr/>
          </p:nvSpPr>
          <p:spPr bwMode="auto">
            <a:xfrm flipV="1">
              <a:off x="574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49" name="Line 89"/>
            <p:cNvSpPr>
              <a:spLocks noChangeShapeType="1"/>
            </p:cNvSpPr>
            <p:nvPr/>
          </p:nvSpPr>
          <p:spPr bwMode="auto">
            <a:xfrm flipV="1">
              <a:off x="742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0" name="Line 90"/>
            <p:cNvSpPr>
              <a:spLocks noChangeShapeType="1"/>
            </p:cNvSpPr>
            <p:nvPr/>
          </p:nvSpPr>
          <p:spPr bwMode="auto">
            <a:xfrm flipV="1">
              <a:off x="910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1" name="Line 91"/>
            <p:cNvSpPr>
              <a:spLocks noChangeShapeType="1"/>
            </p:cNvSpPr>
            <p:nvPr/>
          </p:nvSpPr>
          <p:spPr bwMode="auto">
            <a:xfrm flipV="1">
              <a:off x="1077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2" name="Line 92"/>
            <p:cNvSpPr>
              <a:spLocks noChangeShapeType="1"/>
            </p:cNvSpPr>
            <p:nvPr/>
          </p:nvSpPr>
          <p:spPr bwMode="auto">
            <a:xfrm flipV="1">
              <a:off x="1245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3" name="Line 93"/>
            <p:cNvSpPr>
              <a:spLocks noChangeShapeType="1"/>
            </p:cNvSpPr>
            <p:nvPr/>
          </p:nvSpPr>
          <p:spPr bwMode="auto">
            <a:xfrm flipV="1">
              <a:off x="1413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4" name="Line 94"/>
            <p:cNvSpPr>
              <a:spLocks noChangeShapeType="1"/>
            </p:cNvSpPr>
            <p:nvPr/>
          </p:nvSpPr>
          <p:spPr bwMode="auto">
            <a:xfrm flipV="1">
              <a:off x="1581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5" name="Line 95"/>
            <p:cNvSpPr>
              <a:spLocks noChangeShapeType="1"/>
            </p:cNvSpPr>
            <p:nvPr/>
          </p:nvSpPr>
          <p:spPr bwMode="auto">
            <a:xfrm flipV="1">
              <a:off x="1748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6" name="Line 96"/>
            <p:cNvSpPr>
              <a:spLocks noChangeShapeType="1"/>
            </p:cNvSpPr>
            <p:nvPr/>
          </p:nvSpPr>
          <p:spPr bwMode="auto">
            <a:xfrm flipV="1">
              <a:off x="1916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7" name="Line 97"/>
            <p:cNvSpPr>
              <a:spLocks noChangeShapeType="1"/>
            </p:cNvSpPr>
            <p:nvPr/>
          </p:nvSpPr>
          <p:spPr bwMode="auto">
            <a:xfrm flipV="1">
              <a:off x="2084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8" name="Line 98"/>
            <p:cNvSpPr>
              <a:spLocks noChangeShapeType="1"/>
            </p:cNvSpPr>
            <p:nvPr/>
          </p:nvSpPr>
          <p:spPr bwMode="auto">
            <a:xfrm flipV="1">
              <a:off x="2251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59" name="Line 99"/>
            <p:cNvSpPr>
              <a:spLocks noChangeShapeType="1"/>
            </p:cNvSpPr>
            <p:nvPr/>
          </p:nvSpPr>
          <p:spPr bwMode="auto">
            <a:xfrm flipV="1">
              <a:off x="2419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0" name="Line 100"/>
            <p:cNvSpPr>
              <a:spLocks noChangeShapeType="1"/>
            </p:cNvSpPr>
            <p:nvPr/>
          </p:nvSpPr>
          <p:spPr bwMode="auto">
            <a:xfrm flipV="1">
              <a:off x="2587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1" name="Line 101"/>
            <p:cNvSpPr>
              <a:spLocks noChangeShapeType="1"/>
            </p:cNvSpPr>
            <p:nvPr/>
          </p:nvSpPr>
          <p:spPr bwMode="auto">
            <a:xfrm flipV="1">
              <a:off x="2754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2" name="Line 102"/>
            <p:cNvSpPr>
              <a:spLocks noChangeShapeType="1"/>
            </p:cNvSpPr>
            <p:nvPr/>
          </p:nvSpPr>
          <p:spPr bwMode="auto">
            <a:xfrm flipV="1">
              <a:off x="2928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3" name="Line 103"/>
            <p:cNvSpPr>
              <a:spLocks noChangeShapeType="1"/>
            </p:cNvSpPr>
            <p:nvPr/>
          </p:nvSpPr>
          <p:spPr bwMode="auto">
            <a:xfrm flipV="1">
              <a:off x="3096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4" name="Line 104"/>
            <p:cNvSpPr>
              <a:spLocks noChangeShapeType="1"/>
            </p:cNvSpPr>
            <p:nvPr/>
          </p:nvSpPr>
          <p:spPr bwMode="auto">
            <a:xfrm flipV="1">
              <a:off x="3263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5" name="Line 105"/>
            <p:cNvSpPr>
              <a:spLocks noChangeShapeType="1"/>
            </p:cNvSpPr>
            <p:nvPr/>
          </p:nvSpPr>
          <p:spPr bwMode="auto">
            <a:xfrm flipV="1">
              <a:off x="3431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6" name="Line 106"/>
            <p:cNvSpPr>
              <a:spLocks noChangeShapeType="1"/>
            </p:cNvSpPr>
            <p:nvPr/>
          </p:nvSpPr>
          <p:spPr bwMode="auto">
            <a:xfrm flipV="1">
              <a:off x="3599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7" name="Line 107"/>
            <p:cNvSpPr>
              <a:spLocks noChangeShapeType="1"/>
            </p:cNvSpPr>
            <p:nvPr/>
          </p:nvSpPr>
          <p:spPr bwMode="auto">
            <a:xfrm flipV="1">
              <a:off x="3766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8" name="Line 108"/>
            <p:cNvSpPr>
              <a:spLocks noChangeShapeType="1"/>
            </p:cNvSpPr>
            <p:nvPr/>
          </p:nvSpPr>
          <p:spPr bwMode="auto">
            <a:xfrm flipV="1">
              <a:off x="3934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69" name="Line 109"/>
            <p:cNvSpPr>
              <a:spLocks noChangeShapeType="1"/>
            </p:cNvSpPr>
            <p:nvPr/>
          </p:nvSpPr>
          <p:spPr bwMode="auto">
            <a:xfrm flipV="1">
              <a:off x="4102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0" name="Line 110"/>
            <p:cNvSpPr>
              <a:spLocks noChangeShapeType="1"/>
            </p:cNvSpPr>
            <p:nvPr/>
          </p:nvSpPr>
          <p:spPr bwMode="auto">
            <a:xfrm flipV="1">
              <a:off x="4269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1" name="Line 111"/>
            <p:cNvSpPr>
              <a:spLocks noChangeShapeType="1"/>
            </p:cNvSpPr>
            <p:nvPr/>
          </p:nvSpPr>
          <p:spPr bwMode="auto">
            <a:xfrm flipV="1">
              <a:off x="4437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2" name="Line 112"/>
            <p:cNvSpPr>
              <a:spLocks noChangeShapeType="1"/>
            </p:cNvSpPr>
            <p:nvPr/>
          </p:nvSpPr>
          <p:spPr bwMode="auto">
            <a:xfrm flipV="1">
              <a:off x="4605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3" name="Line 113"/>
            <p:cNvSpPr>
              <a:spLocks noChangeShapeType="1"/>
            </p:cNvSpPr>
            <p:nvPr/>
          </p:nvSpPr>
          <p:spPr bwMode="auto">
            <a:xfrm flipV="1">
              <a:off x="4773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4" name="Line 114"/>
            <p:cNvSpPr>
              <a:spLocks noChangeShapeType="1"/>
            </p:cNvSpPr>
            <p:nvPr/>
          </p:nvSpPr>
          <p:spPr bwMode="auto">
            <a:xfrm flipV="1">
              <a:off x="4940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5" name="Line 115"/>
            <p:cNvSpPr>
              <a:spLocks noChangeShapeType="1"/>
            </p:cNvSpPr>
            <p:nvPr/>
          </p:nvSpPr>
          <p:spPr bwMode="auto">
            <a:xfrm flipV="1">
              <a:off x="5108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6" name="Line 116"/>
            <p:cNvSpPr>
              <a:spLocks noChangeShapeType="1"/>
            </p:cNvSpPr>
            <p:nvPr/>
          </p:nvSpPr>
          <p:spPr bwMode="auto">
            <a:xfrm flipV="1">
              <a:off x="5276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7" name="Line 117"/>
            <p:cNvSpPr>
              <a:spLocks noChangeShapeType="1"/>
            </p:cNvSpPr>
            <p:nvPr/>
          </p:nvSpPr>
          <p:spPr bwMode="auto">
            <a:xfrm flipV="1">
              <a:off x="5443" y="2862"/>
              <a:ext cx="0" cy="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78" name="Rectangle 118"/>
            <p:cNvSpPr>
              <a:spLocks noChangeArrowheads="1"/>
            </p:cNvSpPr>
            <p:nvPr/>
          </p:nvSpPr>
          <p:spPr bwMode="auto">
            <a:xfrm>
              <a:off x="453" y="932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87</a:t>
              </a:r>
              <a:endParaRPr lang="pt-BR"/>
            </a:p>
          </p:txBody>
        </p:sp>
        <p:sp>
          <p:nvSpPr>
            <p:cNvPr id="15479" name="Rectangle 119"/>
            <p:cNvSpPr>
              <a:spLocks noChangeArrowheads="1"/>
            </p:cNvSpPr>
            <p:nvPr/>
          </p:nvSpPr>
          <p:spPr bwMode="auto">
            <a:xfrm>
              <a:off x="621" y="1365"/>
              <a:ext cx="8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56</a:t>
              </a:r>
              <a:endParaRPr lang="pt-BR"/>
            </a:p>
          </p:txBody>
        </p:sp>
        <p:sp>
          <p:nvSpPr>
            <p:cNvPr id="15480" name="Rectangle 120"/>
            <p:cNvSpPr>
              <a:spLocks noChangeArrowheads="1"/>
            </p:cNvSpPr>
            <p:nvPr/>
          </p:nvSpPr>
          <p:spPr bwMode="auto">
            <a:xfrm>
              <a:off x="788" y="1658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52</a:t>
              </a:r>
              <a:endParaRPr lang="pt-BR"/>
            </a:p>
          </p:txBody>
        </p:sp>
        <p:sp>
          <p:nvSpPr>
            <p:cNvPr id="15481" name="Rectangle 121"/>
            <p:cNvSpPr>
              <a:spLocks noChangeArrowheads="1"/>
            </p:cNvSpPr>
            <p:nvPr/>
          </p:nvSpPr>
          <p:spPr bwMode="auto">
            <a:xfrm>
              <a:off x="956" y="1718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49</a:t>
              </a:r>
              <a:endParaRPr lang="pt-BR"/>
            </a:p>
          </p:txBody>
        </p:sp>
        <p:sp>
          <p:nvSpPr>
            <p:cNvPr id="15482" name="Rectangle 122"/>
            <p:cNvSpPr>
              <a:spLocks noChangeArrowheads="1"/>
            </p:cNvSpPr>
            <p:nvPr/>
          </p:nvSpPr>
          <p:spPr bwMode="auto">
            <a:xfrm>
              <a:off x="1124" y="1738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48</a:t>
              </a:r>
              <a:endParaRPr lang="pt-BR"/>
            </a:p>
          </p:txBody>
        </p:sp>
        <p:sp>
          <p:nvSpPr>
            <p:cNvPr id="15483" name="Rectangle 123"/>
            <p:cNvSpPr>
              <a:spLocks noChangeArrowheads="1"/>
            </p:cNvSpPr>
            <p:nvPr/>
          </p:nvSpPr>
          <p:spPr bwMode="auto">
            <a:xfrm>
              <a:off x="1291" y="1944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38</a:t>
              </a:r>
              <a:endParaRPr lang="pt-BR"/>
            </a:p>
          </p:txBody>
        </p:sp>
        <p:sp>
          <p:nvSpPr>
            <p:cNvPr id="15484" name="Rectangle 124"/>
            <p:cNvSpPr>
              <a:spLocks noChangeArrowheads="1"/>
            </p:cNvSpPr>
            <p:nvPr/>
          </p:nvSpPr>
          <p:spPr bwMode="auto">
            <a:xfrm>
              <a:off x="1459" y="1984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36</a:t>
              </a:r>
              <a:endParaRPr lang="pt-BR"/>
            </a:p>
          </p:txBody>
        </p:sp>
        <p:sp>
          <p:nvSpPr>
            <p:cNvPr id="15485" name="Rectangle 125"/>
            <p:cNvSpPr>
              <a:spLocks noChangeArrowheads="1"/>
            </p:cNvSpPr>
            <p:nvPr/>
          </p:nvSpPr>
          <p:spPr bwMode="auto">
            <a:xfrm>
              <a:off x="1627" y="2130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29</a:t>
              </a:r>
              <a:endParaRPr lang="pt-BR"/>
            </a:p>
          </p:txBody>
        </p:sp>
        <p:sp>
          <p:nvSpPr>
            <p:cNvPr id="15486" name="Rectangle 126"/>
            <p:cNvSpPr>
              <a:spLocks noChangeArrowheads="1"/>
            </p:cNvSpPr>
            <p:nvPr/>
          </p:nvSpPr>
          <p:spPr bwMode="auto">
            <a:xfrm>
              <a:off x="1794" y="2317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20</a:t>
              </a:r>
              <a:endParaRPr lang="pt-BR"/>
            </a:p>
          </p:txBody>
        </p:sp>
        <p:sp>
          <p:nvSpPr>
            <p:cNvPr id="15487" name="Rectangle 127"/>
            <p:cNvSpPr>
              <a:spLocks noChangeArrowheads="1"/>
            </p:cNvSpPr>
            <p:nvPr/>
          </p:nvSpPr>
          <p:spPr bwMode="auto">
            <a:xfrm>
              <a:off x="1962" y="2336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19</a:t>
              </a:r>
              <a:endParaRPr lang="pt-BR"/>
            </a:p>
          </p:txBody>
        </p:sp>
        <p:sp>
          <p:nvSpPr>
            <p:cNvPr id="15488" name="Rectangle 128"/>
            <p:cNvSpPr>
              <a:spLocks noChangeArrowheads="1"/>
            </p:cNvSpPr>
            <p:nvPr/>
          </p:nvSpPr>
          <p:spPr bwMode="auto">
            <a:xfrm>
              <a:off x="2130" y="2376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17</a:t>
              </a:r>
              <a:endParaRPr lang="pt-BR"/>
            </a:p>
          </p:txBody>
        </p:sp>
        <p:sp>
          <p:nvSpPr>
            <p:cNvPr id="15489" name="Rectangle 129"/>
            <p:cNvSpPr>
              <a:spLocks noChangeArrowheads="1"/>
            </p:cNvSpPr>
            <p:nvPr/>
          </p:nvSpPr>
          <p:spPr bwMode="auto">
            <a:xfrm>
              <a:off x="2298" y="2396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16</a:t>
              </a:r>
              <a:endParaRPr lang="pt-BR"/>
            </a:p>
          </p:txBody>
        </p:sp>
        <p:sp>
          <p:nvSpPr>
            <p:cNvPr id="15490" name="Rectangle 130"/>
            <p:cNvSpPr>
              <a:spLocks noChangeArrowheads="1"/>
            </p:cNvSpPr>
            <p:nvPr/>
          </p:nvSpPr>
          <p:spPr bwMode="auto">
            <a:xfrm>
              <a:off x="2465" y="2443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14</a:t>
              </a:r>
              <a:endParaRPr lang="pt-BR"/>
            </a:p>
          </p:txBody>
        </p:sp>
        <p:sp>
          <p:nvSpPr>
            <p:cNvPr id="15491" name="Rectangle 131"/>
            <p:cNvSpPr>
              <a:spLocks noChangeArrowheads="1"/>
            </p:cNvSpPr>
            <p:nvPr/>
          </p:nvSpPr>
          <p:spPr bwMode="auto">
            <a:xfrm>
              <a:off x="2633" y="2443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14</a:t>
              </a:r>
              <a:endParaRPr lang="pt-BR"/>
            </a:p>
          </p:txBody>
        </p:sp>
        <p:sp>
          <p:nvSpPr>
            <p:cNvPr id="15492" name="Rectangle 132"/>
            <p:cNvSpPr>
              <a:spLocks noChangeArrowheads="1"/>
            </p:cNvSpPr>
            <p:nvPr/>
          </p:nvSpPr>
          <p:spPr bwMode="auto">
            <a:xfrm>
              <a:off x="2801" y="2463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13</a:t>
              </a:r>
              <a:endParaRPr lang="pt-BR"/>
            </a:p>
          </p:txBody>
        </p:sp>
        <p:sp>
          <p:nvSpPr>
            <p:cNvPr id="15493" name="Rectangle 133"/>
            <p:cNvSpPr>
              <a:spLocks noChangeArrowheads="1"/>
            </p:cNvSpPr>
            <p:nvPr/>
          </p:nvSpPr>
          <p:spPr bwMode="auto">
            <a:xfrm>
              <a:off x="2991" y="254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9</a:t>
              </a:r>
              <a:endParaRPr lang="pt-BR"/>
            </a:p>
          </p:txBody>
        </p:sp>
        <p:sp>
          <p:nvSpPr>
            <p:cNvPr id="15494" name="Rectangle 134"/>
            <p:cNvSpPr>
              <a:spLocks noChangeArrowheads="1"/>
            </p:cNvSpPr>
            <p:nvPr/>
          </p:nvSpPr>
          <p:spPr bwMode="auto">
            <a:xfrm>
              <a:off x="3159" y="254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9</a:t>
              </a:r>
              <a:endParaRPr lang="pt-BR"/>
            </a:p>
          </p:txBody>
        </p:sp>
        <p:sp>
          <p:nvSpPr>
            <p:cNvPr id="15495" name="Rectangle 135"/>
            <p:cNvSpPr>
              <a:spLocks noChangeArrowheads="1"/>
            </p:cNvSpPr>
            <p:nvPr/>
          </p:nvSpPr>
          <p:spPr bwMode="auto">
            <a:xfrm>
              <a:off x="3327" y="254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9</a:t>
              </a:r>
              <a:endParaRPr lang="pt-BR"/>
            </a:p>
          </p:txBody>
        </p:sp>
        <p:sp>
          <p:nvSpPr>
            <p:cNvPr id="15496" name="Rectangle 136"/>
            <p:cNvSpPr>
              <a:spLocks noChangeArrowheads="1"/>
            </p:cNvSpPr>
            <p:nvPr/>
          </p:nvSpPr>
          <p:spPr bwMode="auto">
            <a:xfrm>
              <a:off x="3495" y="256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8</a:t>
              </a:r>
              <a:endParaRPr lang="pt-BR"/>
            </a:p>
          </p:txBody>
        </p:sp>
        <p:sp>
          <p:nvSpPr>
            <p:cNvPr id="15497" name="Rectangle 137"/>
            <p:cNvSpPr>
              <a:spLocks noChangeArrowheads="1"/>
            </p:cNvSpPr>
            <p:nvPr/>
          </p:nvSpPr>
          <p:spPr bwMode="auto">
            <a:xfrm>
              <a:off x="3662" y="258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7</a:t>
              </a:r>
              <a:endParaRPr lang="pt-BR"/>
            </a:p>
          </p:txBody>
        </p:sp>
        <p:sp>
          <p:nvSpPr>
            <p:cNvPr id="15498" name="Rectangle 138"/>
            <p:cNvSpPr>
              <a:spLocks noChangeArrowheads="1"/>
            </p:cNvSpPr>
            <p:nvPr/>
          </p:nvSpPr>
          <p:spPr bwMode="auto">
            <a:xfrm>
              <a:off x="3830" y="260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6</a:t>
              </a:r>
              <a:endParaRPr lang="pt-BR"/>
            </a:p>
          </p:txBody>
        </p:sp>
        <p:sp>
          <p:nvSpPr>
            <p:cNvPr id="15499" name="Rectangle 139"/>
            <p:cNvSpPr>
              <a:spLocks noChangeArrowheads="1"/>
            </p:cNvSpPr>
            <p:nvPr/>
          </p:nvSpPr>
          <p:spPr bwMode="auto">
            <a:xfrm>
              <a:off x="3998" y="260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6</a:t>
              </a:r>
              <a:endParaRPr lang="pt-BR"/>
            </a:p>
          </p:txBody>
        </p:sp>
        <p:sp>
          <p:nvSpPr>
            <p:cNvPr id="15500" name="Rectangle 140"/>
            <p:cNvSpPr>
              <a:spLocks noChangeArrowheads="1"/>
            </p:cNvSpPr>
            <p:nvPr/>
          </p:nvSpPr>
          <p:spPr bwMode="auto">
            <a:xfrm>
              <a:off x="4165" y="2603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6</a:t>
              </a:r>
              <a:endParaRPr lang="pt-BR"/>
            </a:p>
          </p:txBody>
        </p:sp>
        <p:sp>
          <p:nvSpPr>
            <p:cNvPr id="15501" name="Rectangle 141"/>
            <p:cNvSpPr>
              <a:spLocks noChangeArrowheads="1"/>
            </p:cNvSpPr>
            <p:nvPr/>
          </p:nvSpPr>
          <p:spPr bwMode="auto">
            <a:xfrm>
              <a:off x="4333" y="262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</a:t>
              </a:r>
              <a:endParaRPr lang="pt-BR"/>
            </a:p>
          </p:txBody>
        </p:sp>
        <p:sp>
          <p:nvSpPr>
            <p:cNvPr id="15502" name="Rectangle 142"/>
            <p:cNvSpPr>
              <a:spLocks noChangeArrowheads="1"/>
            </p:cNvSpPr>
            <p:nvPr/>
          </p:nvSpPr>
          <p:spPr bwMode="auto">
            <a:xfrm>
              <a:off x="4501" y="262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</a:t>
              </a:r>
              <a:endParaRPr lang="pt-BR"/>
            </a:p>
          </p:txBody>
        </p:sp>
        <p:sp>
          <p:nvSpPr>
            <p:cNvPr id="15503" name="Rectangle 143"/>
            <p:cNvSpPr>
              <a:spLocks noChangeArrowheads="1"/>
            </p:cNvSpPr>
            <p:nvPr/>
          </p:nvSpPr>
          <p:spPr bwMode="auto">
            <a:xfrm>
              <a:off x="4668" y="262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</a:t>
              </a:r>
              <a:endParaRPr lang="pt-BR"/>
            </a:p>
          </p:txBody>
        </p:sp>
        <p:sp>
          <p:nvSpPr>
            <p:cNvPr id="15504" name="Rectangle 144"/>
            <p:cNvSpPr>
              <a:spLocks noChangeArrowheads="1"/>
            </p:cNvSpPr>
            <p:nvPr/>
          </p:nvSpPr>
          <p:spPr bwMode="auto">
            <a:xfrm>
              <a:off x="4836" y="262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</a:t>
              </a:r>
              <a:endParaRPr lang="pt-BR"/>
            </a:p>
          </p:txBody>
        </p:sp>
        <p:sp>
          <p:nvSpPr>
            <p:cNvPr id="15505" name="Rectangle 145"/>
            <p:cNvSpPr>
              <a:spLocks noChangeArrowheads="1"/>
            </p:cNvSpPr>
            <p:nvPr/>
          </p:nvSpPr>
          <p:spPr bwMode="auto">
            <a:xfrm>
              <a:off x="5004" y="264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</a:t>
              </a:r>
              <a:endParaRPr lang="pt-BR"/>
            </a:p>
          </p:txBody>
        </p:sp>
        <p:sp>
          <p:nvSpPr>
            <p:cNvPr id="15506" name="Rectangle 146"/>
            <p:cNvSpPr>
              <a:spLocks noChangeArrowheads="1"/>
            </p:cNvSpPr>
            <p:nvPr/>
          </p:nvSpPr>
          <p:spPr bwMode="auto">
            <a:xfrm>
              <a:off x="5172" y="264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</a:t>
              </a:r>
              <a:endParaRPr lang="pt-BR"/>
            </a:p>
          </p:txBody>
        </p:sp>
        <p:sp>
          <p:nvSpPr>
            <p:cNvPr id="15507" name="Rectangle 147"/>
            <p:cNvSpPr>
              <a:spLocks noChangeArrowheads="1"/>
            </p:cNvSpPr>
            <p:nvPr/>
          </p:nvSpPr>
          <p:spPr bwMode="auto">
            <a:xfrm>
              <a:off x="5339" y="2649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</a:t>
              </a:r>
              <a:endParaRPr lang="pt-BR"/>
            </a:p>
          </p:txBody>
        </p:sp>
        <p:sp>
          <p:nvSpPr>
            <p:cNvPr id="15508" name="Rectangle 148"/>
            <p:cNvSpPr>
              <a:spLocks noChangeArrowheads="1"/>
            </p:cNvSpPr>
            <p:nvPr/>
          </p:nvSpPr>
          <p:spPr bwMode="auto">
            <a:xfrm>
              <a:off x="326" y="2816"/>
              <a:ext cx="6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0</a:t>
              </a:r>
              <a:endParaRPr lang="pt-BR"/>
            </a:p>
          </p:txBody>
        </p:sp>
        <p:sp>
          <p:nvSpPr>
            <p:cNvPr id="15509" name="Rectangle 149"/>
            <p:cNvSpPr>
              <a:spLocks noChangeArrowheads="1"/>
            </p:cNvSpPr>
            <p:nvPr/>
          </p:nvSpPr>
          <p:spPr bwMode="auto">
            <a:xfrm>
              <a:off x="291" y="2609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10</a:t>
              </a:r>
              <a:endParaRPr lang="pt-BR"/>
            </a:p>
          </p:txBody>
        </p:sp>
        <p:sp>
          <p:nvSpPr>
            <p:cNvPr id="15510" name="Rectangle 150"/>
            <p:cNvSpPr>
              <a:spLocks noChangeArrowheads="1"/>
            </p:cNvSpPr>
            <p:nvPr/>
          </p:nvSpPr>
          <p:spPr bwMode="auto">
            <a:xfrm>
              <a:off x="291" y="2403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20</a:t>
              </a:r>
              <a:endParaRPr lang="pt-BR"/>
            </a:p>
          </p:txBody>
        </p:sp>
        <p:sp>
          <p:nvSpPr>
            <p:cNvPr id="15511" name="Rectangle 151"/>
            <p:cNvSpPr>
              <a:spLocks noChangeArrowheads="1"/>
            </p:cNvSpPr>
            <p:nvPr/>
          </p:nvSpPr>
          <p:spPr bwMode="auto">
            <a:xfrm>
              <a:off x="291" y="2197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30</a:t>
              </a:r>
              <a:endParaRPr lang="pt-BR"/>
            </a:p>
          </p:txBody>
        </p:sp>
        <p:sp>
          <p:nvSpPr>
            <p:cNvPr id="15512" name="Rectangle 152"/>
            <p:cNvSpPr>
              <a:spLocks noChangeArrowheads="1"/>
            </p:cNvSpPr>
            <p:nvPr/>
          </p:nvSpPr>
          <p:spPr bwMode="auto">
            <a:xfrm>
              <a:off x="291" y="1990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40</a:t>
              </a:r>
              <a:endParaRPr lang="pt-BR"/>
            </a:p>
          </p:txBody>
        </p:sp>
        <p:sp>
          <p:nvSpPr>
            <p:cNvPr id="15513" name="Rectangle 153"/>
            <p:cNvSpPr>
              <a:spLocks noChangeArrowheads="1"/>
            </p:cNvSpPr>
            <p:nvPr/>
          </p:nvSpPr>
          <p:spPr bwMode="auto">
            <a:xfrm>
              <a:off x="291" y="1784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50</a:t>
              </a:r>
              <a:endParaRPr lang="pt-BR"/>
            </a:p>
          </p:txBody>
        </p:sp>
        <p:sp>
          <p:nvSpPr>
            <p:cNvPr id="15514" name="Rectangle 154"/>
            <p:cNvSpPr>
              <a:spLocks noChangeArrowheads="1"/>
            </p:cNvSpPr>
            <p:nvPr/>
          </p:nvSpPr>
          <p:spPr bwMode="auto">
            <a:xfrm>
              <a:off x="291" y="1578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60</a:t>
              </a:r>
              <a:endParaRPr lang="pt-BR"/>
            </a:p>
          </p:txBody>
        </p:sp>
        <p:sp>
          <p:nvSpPr>
            <p:cNvPr id="15515" name="Rectangle 155"/>
            <p:cNvSpPr>
              <a:spLocks noChangeArrowheads="1"/>
            </p:cNvSpPr>
            <p:nvPr/>
          </p:nvSpPr>
          <p:spPr bwMode="auto">
            <a:xfrm>
              <a:off x="291" y="1372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70</a:t>
              </a:r>
              <a:endParaRPr lang="pt-BR"/>
            </a:p>
          </p:txBody>
        </p:sp>
        <p:sp>
          <p:nvSpPr>
            <p:cNvPr id="15516" name="Rectangle 156"/>
            <p:cNvSpPr>
              <a:spLocks noChangeArrowheads="1"/>
            </p:cNvSpPr>
            <p:nvPr/>
          </p:nvSpPr>
          <p:spPr bwMode="auto">
            <a:xfrm>
              <a:off x="291" y="1165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80</a:t>
              </a:r>
              <a:endParaRPr lang="pt-BR"/>
            </a:p>
          </p:txBody>
        </p:sp>
        <p:sp>
          <p:nvSpPr>
            <p:cNvPr id="15517" name="Rectangle 157"/>
            <p:cNvSpPr>
              <a:spLocks noChangeArrowheads="1"/>
            </p:cNvSpPr>
            <p:nvPr/>
          </p:nvSpPr>
          <p:spPr bwMode="auto">
            <a:xfrm>
              <a:off x="291" y="959"/>
              <a:ext cx="1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90</a:t>
              </a:r>
              <a:endParaRPr lang="pt-BR"/>
            </a:p>
          </p:txBody>
        </p:sp>
        <p:sp>
          <p:nvSpPr>
            <p:cNvPr id="15518" name="Rectangle 158"/>
            <p:cNvSpPr>
              <a:spLocks noChangeArrowheads="1"/>
            </p:cNvSpPr>
            <p:nvPr/>
          </p:nvSpPr>
          <p:spPr bwMode="auto">
            <a:xfrm>
              <a:off x="256" y="753"/>
              <a:ext cx="145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100</a:t>
              </a:r>
              <a:endParaRPr lang="pt-BR"/>
            </a:p>
          </p:txBody>
        </p:sp>
        <p:sp>
          <p:nvSpPr>
            <p:cNvPr id="15519" name="Rectangle 159"/>
            <p:cNvSpPr>
              <a:spLocks noChangeArrowheads="1"/>
            </p:cNvSpPr>
            <p:nvPr/>
          </p:nvSpPr>
          <p:spPr bwMode="auto">
            <a:xfrm rot="16200000">
              <a:off x="181" y="3163"/>
              <a:ext cx="64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BARRA DA TIJUCA</a:t>
              </a:r>
              <a:endParaRPr lang="pt-BR"/>
            </a:p>
          </p:txBody>
        </p:sp>
        <p:sp>
          <p:nvSpPr>
            <p:cNvPr id="15520" name="Rectangle 160"/>
            <p:cNvSpPr>
              <a:spLocks noChangeArrowheads="1"/>
            </p:cNvSpPr>
            <p:nvPr/>
          </p:nvSpPr>
          <p:spPr bwMode="auto">
            <a:xfrm rot="16200000">
              <a:off x="508" y="2990"/>
              <a:ext cx="32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OUTROS</a:t>
              </a:r>
              <a:endParaRPr lang="pt-BR"/>
            </a:p>
          </p:txBody>
        </p:sp>
        <p:sp>
          <p:nvSpPr>
            <p:cNvPr id="15521" name="Rectangle 161"/>
            <p:cNvSpPr>
              <a:spLocks noChangeArrowheads="1"/>
            </p:cNvSpPr>
            <p:nvPr/>
          </p:nvSpPr>
          <p:spPr bwMode="auto">
            <a:xfrm rot="16200000">
              <a:off x="565" y="3112"/>
              <a:ext cx="54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JACAREPAGUÁ</a:t>
              </a:r>
              <a:endParaRPr lang="pt-BR"/>
            </a:p>
          </p:txBody>
        </p:sp>
        <p:sp>
          <p:nvSpPr>
            <p:cNvPr id="15522" name="Rectangle 162"/>
            <p:cNvSpPr>
              <a:spLocks noChangeArrowheads="1"/>
            </p:cNvSpPr>
            <p:nvPr/>
          </p:nvSpPr>
          <p:spPr bwMode="auto">
            <a:xfrm rot="16200000">
              <a:off x="846" y="2979"/>
              <a:ext cx="318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CENTRO</a:t>
              </a:r>
              <a:endParaRPr lang="pt-BR"/>
            </a:p>
          </p:txBody>
        </p:sp>
        <p:sp>
          <p:nvSpPr>
            <p:cNvPr id="15523" name="Rectangle 163"/>
            <p:cNvSpPr>
              <a:spLocks noChangeArrowheads="1"/>
            </p:cNvSpPr>
            <p:nvPr/>
          </p:nvSpPr>
          <p:spPr bwMode="auto">
            <a:xfrm rot="16200000">
              <a:off x="991" y="2996"/>
              <a:ext cx="36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CURICICA</a:t>
              </a:r>
              <a:endParaRPr lang="pt-BR"/>
            </a:p>
          </p:txBody>
        </p:sp>
        <p:sp>
          <p:nvSpPr>
            <p:cNvPr id="15524" name="Rectangle 164"/>
            <p:cNvSpPr>
              <a:spLocks noChangeArrowheads="1"/>
            </p:cNvSpPr>
            <p:nvPr/>
          </p:nvSpPr>
          <p:spPr bwMode="auto">
            <a:xfrm rot="16200000">
              <a:off x="806" y="3322"/>
              <a:ext cx="107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RECREIO DOS BANDEIRANTES</a:t>
              </a:r>
              <a:endParaRPr lang="pt-BR"/>
            </a:p>
          </p:txBody>
        </p:sp>
        <p:sp>
          <p:nvSpPr>
            <p:cNvPr id="15525" name="Rectangle 165"/>
            <p:cNvSpPr>
              <a:spLocks noChangeArrowheads="1"/>
            </p:cNvSpPr>
            <p:nvPr/>
          </p:nvSpPr>
          <p:spPr bwMode="auto">
            <a:xfrm rot="16200000">
              <a:off x="1327" y="3029"/>
              <a:ext cx="36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TAQUARA</a:t>
              </a:r>
              <a:endParaRPr lang="pt-BR"/>
            </a:p>
          </p:txBody>
        </p:sp>
        <p:sp>
          <p:nvSpPr>
            <p:cNvPr id="15526" name="Rectangle 166"/>
            <p:cNvSpPr>
              <a:spLocks noChangeArrowheads="1"/>
            </p:cNvSpPr>
            <p:nvPr/>
          </p:nvSpPr>
          <p:spPr bwMode="auto">
            <a:xfrm rot="16200000">
              <a:off x="1174" y="3334"/>
              <a:ext cx="100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FREGUESIA (JACAREPAGUÁ)</a:t>
              </a:r>
              <a:endParaRPr lang="pt-BR"/>
            </a:p>
          </p:txBody>
        </p:sp>
        <p:sp>
          <p:nvSpPr>
            <p:cNvPr id="15527" name="Rectangle 167"/>
            <p:cNvSpPr>
              <a:spLocks noChangeArrowheads="1"/>
            </p:cNvSpPr>
            <p:nvPr/>
          </p:nvSpPr>
          <p:spPr bwMode="auto">
            <a:xfrm rot="16200000">
              <a:off x="1627" y="3028"/>
              <a:ext cx="43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PECHINCHA</a:t>
              </a:r>
              <a:endParaRPr lang="pt-BR"/>
            </a:p>
          </p:txBody>
        </p:sp>
        <p:sp>
          <p:nvSpPr>
            <p:cNvPr id="15528" name="Rectangle 168"/>
            <p:cNvSpPr>
              <a:spLocks noChangeArrowheads="1"/>
            </p:cNvSpPr>
            <p:nvPr/>
          </p:nvSpPr>
          <p:spPr bwMode="auto">
            <a:xfrm rot="16200000">
              <a:off x="1876" y="2962"/>
              <a:ext cx="27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TIJUCA</a:t>
              </a:r>
              <a:endParaRPr lang="pt-BR"/>
            </a:p>
          </p:txBody>
        </p:sp>
        <p:sp>
          <p:nvSpPr>
            <p:cNvPr id="15529" name="Rectangle 169"/>
            <p:cNvSpPr>
              <a:spLocks noChangeArrowheads="1"/>
            </p:cNvSpPr>
            <p:nvPr/>
          </p:nvSpPr>
          <p:spPr bwMode="auto">
            <a:xfrm rot="16200000">
              <a:off x="1943" y="3073"/>
              <a:ext cx="47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PRAÇA SECA</a:t>
              </a:r>
              <a:endParaRPr lang="pt-BR"/>
            </a:p>
          </p:txBody>
        </p:sp>
        <p:sp>
          <p:nvSpPr>
            <p:cNvPr id="15530" name="Rectangle 170"/>
            <p:cNvSpPr>
              <a:spLocks noChangeArrowheads="1"/>
            </p:cNvSpPr>
            <p:nvPr/>
          </p:nvSpPr>
          <p:spPr bwMode="auto">
            <a:xfrm rot="16200000">
              <a:off x="2131" y="3053"/>
              <a:ext cx="43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ITANHANGÁ</a:t>
              </a:r>
              <a:endParaRPr lang="pt-BR"/>
            </a:p>
          </p:txBody>
        </p:sp>
        <p:sp>
          <p:nvSpPr>
            <p:cNvPr id="15531" name="Rectangle 171"/>
            <p:cNvSpPr>
              <a:spLocks noChangeArrowheads="1"/>
            </p:cNvSpPr>
            <p:nvPr/>
          </p:nvSpPr>
          <p:spPr bwMode="auto">
            <a:xfrm rot="16200000">
              <a:off x="2252" y="3087"/>
              <a:ext cx="52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DEL CASTILHO</a:t>
              </a:r>
              <a:endParaRPr lang="pt-BR"/>
            </a:p>
          </p:txBody>
        </p:sp>
        <p:sp>
          <p:nvSpPr>
            <p:cNvPr id="15532" name="Rectangle 172"/>
            <p:cNvSpPr>
              <a:spLocks noChangeArrowheads="1"/>
            </p:cNvSpPr>
            <p:nvPr/>
          </p:nvSpPr>
          <p:spPr bwMode="auto">
            <a:xfrm rot="16200000">
              <a:off x="2558" y="2932"/>
              <a:ext cx="24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MÉIER</a:t>
              </a:r>
              <a:endParaRPr lang="pt-BR"/>
            </a:p>
          </p:txBody>
        </p:sp>
        <p:sp>
          <p:nvSpPr>
            <p:cNvPr id="15533" name="Rectangle 173"/>
            <p:cNvSpPr>
              <a:spLocks noChangeArrowheads="1"/>
            </p:cNvSpPr>
            <p:nvPr/>
          </p:nvSpPr>
          <p:spPr bwMode="auto">
            <a:xfrm rot="16200000">
              <a:off x="2619" y="3072"/>
              <a:ext cx="463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CASCADURA</a:t>
              </a:r>
              <a:endParaRPr lang="pt-BR"/>
            </a:p>
          </p:txBody>
        </p:sp>
        <p:sp>
          <p:nvSpPr>
            <p:cNvPr id="15534" name="Rectangle 174"/>
            <p:cNvSpPr>
              <a:spLocks noChangeArrowheads="1"/>
            </p:cNvSpPr>
            <p:nvPr/>
          </p:nvSpPr>
          <p:spPr bwMode="auto">
            <a:xfrm rot="16200000">
              <a:off x="2847" y="2993"/>
              <a:ext cx="34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IPANEMA</a:t>
              </a:r>
              <a:endParaRPr lang="pt-BR"/>
            </a:p>
          </p:txBody>
        </p:sp>
        <p:sp>
          <p:nvSpPr>
            <p:cNvPr id="15535" name="Rectangle 175"/>
            <p:cNvSpPr>
              <a:spLocks noChangeArrowheads="1"/>
            </p:cNvSpPr>
            <p:nvPr/>
          </p:nvSpPr>
          <p:spPr bwMode="auto">
            <a:xfrm rot="16200000">
              <a:off x="2975" y="3046"/>
              <a:ext cx="42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BOTAFOGO</a:t>
              </a:r>
              <a:endParaRPr lang="pt-BR"/>
            </a:p>
          </p:txBody>
        </p:sp>
        <p:sp>
          <p:nvSpPr>
            <p:cNvPr id="15536" name="Rectangle 176"/>
            <p:cNvSpPr>
              <a:spLocks noChangeArrowheads="1"/>
            </p:cNvSpPr>
            <p:nvPr/>
          </p:nvSpPr>
          <p:spPr bwMode="auto">
            <a:xfrm rot="16200000">
              <a:off x="3033" y="3149"/>
              <a:ext cx="64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VARGEM GRANDE</a:t>
              </a:r>
              <a:endParaRPr lang="pt-BR"/>
            </a:p>
          </p:txBody>
        </p:sp>
        <p:sp>
          <p:nvSpPr>
            <p:cNvPr id="15537" name="Rectangle 177"/>
            <p:cNvSpPr>
              <a:spLocks noChangeArrowheads="1"/>
            </p:cNvSpPr>
            <p:nvPr/>
          </p:nvSpPr>
          <p:spPr bwMode="auto">
            <a:xfrm rot="16200000">
              <a:off x="3428" y="2924"/>
              <a:ext cx="185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ANIL</a:t>
              </a:r>
              <a:endParaRPr lang="pt-BR"/>
            </a:p>
          </p:txBody>
        </p:sp>
        <p:sp>
          <p:nvSpPr>
            <p:cNvPr id="15538" name="Rectangle 178"/>
            <p:cNvSpPr>
              <a:spLocks noChangeArrowheads="1"/>
            </p:cNvSpPr>
            <p:nvPr/>
          </p:nvSpPr>
          <p:spPr bwMode="auto">
            <a:xfrm rot="16200000">
              <a:off x="3378" y="3107"/>
              <a:ext cx="619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CIDADE DE DEUS</a:t>
              </a:r>
              <a:endParaRPr lang="pt-BR"/>
            </a:p>
          </p:txBody>
        </p:sp>
        <p:sp>
          <p:nvSpPr>
            <p:cNvPr id="15539" name="Rectangle 179"/>
            <p:cNvSpPr>
              <a:spLocks noChangeArrowheads="1"/>
            </p:cNvSpPr>
            <p:nvPr/>
          </p:nvSpPr>
          <p:spPr bwMode="auto">
            <a:xfrm rot="16200000">
              <a:off x="3504" y="3217"/>
              <a:ext cx="705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ALTO DA BOA VISTA</a:t>
              </a:r>
              <a:endParaRPr lang="pt-BR"/>
            </a:p>
          </p:txBody>
        </p:sp>
        <p:sp>
          <p:nvSpPr>
            <p:cNvPr id="15540" name="Rectangle 180"/>
            <p:cNvSpPr>
              <a:spLocks noChangeArrowheads="1"/>
            </p:cNvSpPr>
            <p:nvPr/>
          </p:nvSpPr>
          <p:spPr bwMode="auto">
            <a:xfrm rot="16200000">
              <a:off x="3773" y="3085"/>
              <a:ext cx="503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CIDADE NOVA</a:t>
              </a:r>
              <a:endParaRPr lang="pt-BR"/>
            </a:p>
          </p:txBody>
        </p:sp>
        <p:sp>
          <p:nvSpPr>
            <p:cNvPr id="15541" name="Rectangle 181"/>
            <p:cNvSpPr>
              <a:spLocks noChangeArrowheads="1"/>
            </p:cNvSpPr>
            <p:nvPr/>
          </p:nvSpPr>
          <p:spPr bwMode="auto">
            <a:xfrm rot="16200000">
              <a:off x="3894" y="3120"/>
              <a:ext cx="59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CAMPO GRANDE</a:t>
              </a:r>
              <a:endParaRPr lang="pt-BR"/>
            </a:p>
          </p:txBody>
        </p:sp>
        <p:sp>
          <p:nvSpPr>
            <p:cNvPr id="15542" name="Rectangle 182"/>
            <p:cNvSpPr>
              <a:spLocks noChangeArrowheads="1"/>
            </p:cNvSpPr>
            <p:nvPr/>
          </p:nvSpPr>
          <p:spPr bwMode="auto">
            <a:xfrm rot="16200000">
              <a:off x="4137" y="3042"/>
              <a:ext cx="445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MADUREIRA</a:t>
              </a:r>
              <a:endParaRPr lang="pt-BR"/>
            </a:p>
          </p:txBody>
        </p:sp>
        <p:sp>
          <p:nvSpPr>
            <p:cNvPr id="15543" name="Rectangle 183"/>
            <p:cNvSpPr>
              <a:spLocks noChangeArrowheads="1"/>
            </p:cNvSpPr>
            <p:nvPr/>
          </p:nvSpPr>
          <p:spPr bwMode="auto">
            <a:xfrm rot="16200000">
              <a:off x="4230" y="3133"/>
              <a:ext cx="596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VILA VALQUEIRE</a:t>
              </a:r>
              <a:endParaRPr lang="pt-BR"/>
            </a:p>
          </p:txBody>
        </p:sp>
        <p:sp>
          <p:nvSpPr>
            <p:cNvPr id="15544" name="Rectangle 184"/>
            <p:cNvSpPr>
              <a:spLocks noChangeArrowheads="1"/>
            </p:cNvSpPr>
            <p:nvPr/>
          </p:nvSpPr>
          <p:spPr bwMode="auto">
            <a:xfrm rot="16200000">
              <a:off x="4513" y="3003"/>
              <a:ext cx="36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CAMORIM</a:t>
              </a:r>
              <a:endParaRPr lang="pt-BR"/>
            </a:p>
          </p:txBody>
        </p:sp>
        <p:sp>
          <p:nvSpPr>
            <p:cNvPr id="15545" name="Rectangle 185"/>
            <p:cNvSpPr>
              <a:spLocks noChangeArrowheads="1"/>
            </p:cNvSpPr>
            <p:nvPr/>
          </p:nvSpPr>
          <p:spPr bwMode="auto">
            <a:xfrm rot="16200000">
              <a:off x="4707" y="2996"/>
              <a:ext cx="31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GRAJAÚ</a:t>
              </a:r>
              <a:endParaRPr lang="pt-BR"/>
            </a:p>
          </p:txBody>
        </p:sp>
        <p:sp>
          <p:nvSpPr>
            <p:cNvPr id="15546" name="Rectangle 186"/>
            <p:cNvSpPr>
              <a:spLocks noChangeArrowheads="1"/>
            </p:cNvSpPr>
            <p:nvPr/>
          </p:nvSpPr>
          <p:spPr bwMode="auto">
            <a:xfrm rot="16200000">
              <a:off x="4794" y="3093"/>
              <a:ext cx="47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ÁGUA SANTA</a:t>
              </a:r>
              <a:endParaRPr lang="pt-BR"/>
            </a:p>
          </p:txBody>
        </p:sp>
        <p:sp>
          <p:nvSpPr>
            <p:cNvPr id="15547" name="Rectangle 187"/>
            <p:cNvSpPr>
              <a:spLocks noChangeArrowheads="1"/>
            </p:cNvSpPr>
            <p:nvPr/>
          </p:nvSpPr>
          <p:spPr bwMode="auto">
            <a:xfrm rot="16200000">
              <a:off x="5039" y="2985"/>
              <a:ext cx="318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TANQUE</a:t>
              </a:r>
              <a:endParaRPr lang="pt-BR"/>
            </a:p>
          </p:txBody>
        </p:sp>
        <p:sp>
          <p:nvSpPr>
            <p:cNvPr id="15548" name="Rectangle 188"/>
            <p:cNvSpPr>
              <a:spLocks noChangeArrowheads="1"/>
            </p:cNvSpPr>
            <p:nvPr/>
          </p:nvSpPr>
          <p:spPr bwMode="auto">
            <a:xfrm rot="16200000">
              <a:off x="4964" y="3188"/>
              <a:ext cx="80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900"/>
                <a:t>ENGENHO DE DENTRO</a:t>
              </a:r>
              <a:endParaRPr lang="pt-BR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3"/>
          <p:cNvSpPr>
            <a:spLocks noChangeArrowheads="1"/>
          </p:cNvSpPr>
          <p:nvPr/>
        </p:nvSpPr>
        <p:spPr bwMode="auto">
          <a:xfrm>
            <a:off x="2333625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BR"/>
          </a:p>
        </p:txBody>
      </p:sp>
      <p:pic>
        <p:nvPicPr>
          <p:cNvPr id="53250" name="Imagem 17" descr="RTR05_TO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9342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733800" y="45720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u="sng">
                <a:solidFill>
                  <a:srgbClr val="003366"/>
                </a:solidFill>
                <a:latin typeface="Tahoma" pitchFamily="34" charset="0"/>
              </a:rPr>
              <a:t>RTR-5                                      </a:t>
            </a:r>
            <a:endParaRPr lang="pt-BR" sz="3200">
              <a:solidFill>
                <a:srgbClr val="003366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7" name="Text Box 3"/>
          <p:cNvSpPr txBox="1">
            <a:spLocks noChangeArrowheads="1"/>
          </p:cNvSpPr>
          <p:nvPr/>
        </p:nvSpPr>
        <p:spPr bwMode="auto">
          <a:xfrm>
            <a:off x="468313" y="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LINHAS RECLAMADAS</a:t>
            </a:r>
            <a:endParaRPr lang="pt-BR" sz="1800">
              <a:solidFill>
                <a:srgbClr val="336699"/>
              </a:solidFill>
              <a:latin typeface="Tahoma" pitchFamily="34" charset="0"/>
            </a:endParaRPr>
          </a:p>
        </p:txBody>
      </p:sp>
      <p:sp>
        <p:nvSpPr>
          <p:cNvPr id="16458" name="Text Box 7"/>
          <p:cNvSpPr txBox="1">
            <a:spLocks noChangeArrowheads="1"/>
          </p:cNvSpPr>
          <p:nvPr/>
        </p:nvSpPr>
        <p:spPr bwMode="auto">
          <a:xfrm>
            <a:off x="228600" y="6156325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A RTR-5 possui o total de 138 linhas. No Trimestre 112 linhas foram reclamadas, das quais são 62 Intra-Região, 16 Inter-Região, 33 da Região Centro 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e 01 BRT-Transoeste.</a:t>
            </a:r>
          </a:p>
        </p:txBody>
      </p:sp>
      <p:graphicFrame>
        <p:nvGraphicFramePr>
          <p:cNvPr id="16450" name="Object 66"/>
          <p:cNvGraphicFramePr>
            <a:graphicFrameLocks noChangeAspect="1"/>
          </p:cNvGraphicFramePr>
          <p:nvPr/>
        </p:nvGraphicFramePr>
        <p:xfrm>
          <a:off x="179388" y="765175"/>
          <a:ext cx="2879725" cy="4244975"/>
        </p:xfrm>
        <a:graphic>
          <a:graphicData uri="http://schemas.openxmlformats.org/presentationml/2006/ole">
            <p:oleObj spid="_x0000_s16450" name="Planilha" r:id="rId3" imgW="5267356" imgH="6572343" progId="Excel.Sheet.8">
              <p:embed/>
            </p:oleObj>
          </a:graphicData>
        </a:graphic>
      </p:graphicFrame>
      <p:sp>
        <p:nvSpPr>
          <p:cNvPr id="16459" name="Text Box 7"/>
          <p:cNvSpPr txBox="1">
            <a:spLocks noChangeArrowheads="1"/>
          </p:cNvSpPr>
          <p:nvPr/>
        </p:nvSpPr>
        <p:spPr bwMode="auto">
          <a:xfrm>
            <a:off x="3179763" y="5229225"/>
            <a:ext cx="3048000" cy="9398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Percentual de Linhas Reclamadas: 81,16%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Intra-Região: 75,61%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Inter-Região: 76,19%</a:t>
            </a:r>
          </a:p>
          <a:p>
            <a:pPr algn="ctr">
              <a:spcBef>
                <a:spcPct val="50000"/>
              </a:spcBef>
            </a:pPr>
            <a:r>
              <a:rPr lang="pt-BR" sz="1000">
                <a:solidFill>
                  <a:schemeClr val="tx1"/>
                </a:solidFill>
                <a:latin typeface="Tahoma" pitchFamily="34" charset="0"/>
              </a:rPr>
              <a:t>Região Centro: 94,28%</a:t>
            </a:r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16451" name="Object 67"/>
          <p:cNvGraphicFramePr>
            <a:graphicFrameLocks noChangeAspect="1"/>
          </p:cNvGraphicFramePr>
          <p:nvPr/>
        </p:nvGraphicFramePr>
        <p:xfrm>
          <a:off x="3132138" y="765175"/>
          <a:ext cx="2879725" cy="4244975"/>
        </p:xfrm>
        <a:graphic>
          <a:graphicData uri="http://schemas.openxmlformats.org/presentationml/2006/ole">
            <p:oleObj spid="_x0000_s16451" name="Planilha" r:id="rId4" imgW="5267356" imgH="6343709" progId="Excel.Sheet.8">
              <p:embed/>
            </p:oleObj>
          </a:graphicData>
        </a:graphic>
      </p:graphicFrame>
      <p:graphicFrame>
        <p:nvGraphicFramePr>
          <p:cNvPr id="16456" name="Object 72"/>
          <p:cNvGraphicFramePr>
            <a:graphicFrameLocks noChangeAspect="1"/>
          </p:cNvGraphicFramePr>
          <p:nvPr/>
        </p:nvGraphicFramePr>
        <p:xfrm>
          <a:off x="6084888" y="765175"/>
          <a:ext cx="2808287" cy="4240213"/>
        </p:xfrm>
        <a:graphic>
          <a:graphicData uri="http://schemas.openxmlformats.org/presentationml/2006/ole">
            <p:oleObj spid="_x0000_s16456" name="Planilha" r:id="rId5" imgW="3629085" imgH="5838933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6" name="Text Box 7"/>
          <p:cNvSpPr txBox="1">
            <a:spLocks noChangeArrowheads="1"/>
          </p:cNvSpPr>
          <p:nvPr/>
        </p:nvSpPr>
        <p:spPr bwMode="auto">
          <a:xfrm>
            <a:off x="0" y="58515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    </a:t>
            </a: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336699"/>
                </a:solidFill>
                <a:latin typeface="Tahoma" pitchFamily="34" charset="0"/>
              </a:rPr>
              <a:t>    Total de registros recebidos: 767                                         Registros recebidos por tipo: 03                                            Total de pontos: 5.235,74</a:t>
            </a:r>
          </a:p>
          <a:p>
            <a:pPr>
              <a:spcBef>
                <a:spcPct val="50000"/>
              </a:spcBef>
            </a:pPr>
            <a:r>
              <a:rPr lang="pt-BR" sz="1000">
                <a:solidFill>
                  <a:srgbClr val="003366"/>
                </a:solidFill>
                <a:latin typeface="Tahoma" pitchFamily="34" charset="0"/>
              </a:rPr>
              <a:t>	</a:t>
            </a:r>
          </a:p>
        </p:txBody>
      </p:sp>
      <p:sp>
        <p:nvSpPr>
          <p:cNvPr id="17447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TOTAL DE REGISTROS POR TIPO</a:t>
            </a:r>
            <a:endParaRPr lang="pt-BR" sz="2000" u="sng">
              <a:solidFill>
                <a:srgbClr val="336699"/>
              </a:solidFill>
              <a:latin typeface="Tahoma" pitchFamily="34" charset="0"/>
            </a:endParaRPr>
          </a:p>
        </p:txBody>
      </p:sp>
      <p:graphicFrame>
        <p:nvGraphicFramePr>
          <p:cNvPr id="17445" name="Object 37"/>
          <p:cNvGraphicFramePr>
            <a:graphicFrameLocks noChangeAspect="1"/>
          </p:cNvGraphicFramePr>
          <p:nvPr/>
        </p:nvGraphicFramePr>
        <p:xfrm>
          <a:off x="363538" y="1125538"/>
          <a:ext cx="8312150" cy="4554537"/>
        </p:xfrm>
        <a:graphic>
          <a:graphicData uri="http://schemas.openxmlformats.org/presentationml/2006/ole">
            <p:oleObj spid="_x0000_s17445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9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u="sng">
                <a:solidFill>
                  <a:srgbClr val="336699"/>
                </a:solidFill>
                <a:latin typeface="Tahoma" pitchFamily="34" charset="0"/>
              </a:rPr>
              <a:t>RTR-5                                                       </a:t>
            </a:r>
            <a:r>
              <a:rPr lang="pt-BR" sz="1800" u="sng">
                <a:solidFill>
                  <a:srgbClr val="336699"/>
                </a:solidFill>
                <a:latin typeface="Tahoma" pitchFamily="34" charset="0"/>
              </a:rPr>
              <a:t>Bairro da Ocorrência</a:t>
            </a:r>
            <a:r>
              <a:rPr lang="pt-BR" sz="1800" u="sng">
                <a:solidFill>
                  <a:srgbClr val="003366"/>
                </a:solidFill>
                <a:latin typeface="Tahoma" pitchFamily="34" charset="0"/>
              </a:rPr>
              <a:t> </a:t>
            </a:r>
            <a:endParaRPr lang="pt-BR" sz="1800">
              <a:solidFill>
                <a:srgbClr val="003366"/>
              </a:solidFill>
              <a:latin typeface="Tahoma" pitchFamily="34" charset="0"/>
            </a:endParaRPr>
          </a:p>
        </p:txBody>
      </p:sp>
      <p:graphicFrame>
        <p:nvGraphicFramePr>
          <p:cNvPr id="18468" name="Object 36"/>
          <p:cNvGraphicFramePr>
            <a:graphicFrameLocks noChangeAspect="1"/>
          </p:cNvGraphicFramePr>
          <p:nvPr/>
        </p:nvGraphicFramePr>
        <p:xfrm>
          <a:off x="395288" y="1123950"/>
          <a:ext cx="8240712" cy="5545138"/>
        </p:xfrm>
        <a:graphic>
          <a:graphicData uri="http://schemas.openxmlformats.org/presentationml/2006/ole">
            <p:oleObj spid="_x0000_s18468" name="Gráfico" r:id="rId3" imgW="8848662" imgH="4848277" progId="Excel.Char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CCE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E2F4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49066</TotalTime>
  <Words>602</Words>
  <Application>Microsoft Office PowerPoint</Application>
  <PresentationFormat>Apresentação na tela (4:3)</PresentationFormat>
  <Paragraphs>147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28" baseType="lpstr">
      <vt:lpstr>Estrutura padrão</vt:lpstr>
      <vt:lpstr>Planilha</vt:lpstr>
      <vt:lpstr>Gráfico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CET-RIO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2102085</dc:creator>
  <cp:lastModifiedBy>02086684</cp:lastModifiedBy>
  <cp:revision>2427</cp:revision>
  <dcterms:created xsi:type="dcterms:W3CDTF">2009-11-26T17:11:22Z</dcterms:created>
  <dcterms:modified xsi:type="dcterms:W3CDTF">2014-06-02T19:48:49Z</dcterms:modified>
</cp:coreProperties>
</file>