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emf" ContentType="image/x-emf"/>
  <Default Extension="xls" ContentType="application/vnd.ms-exce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handoutMasterIdLst>
    <p:handoutMasterId r:id="rId26"/>
  </p:handoutMasterIdLst>
  <p:sldIdLst>
    <p:sldId id="256" r:id="rId2"/>
    <p:sldId id="299" r:id="rId3"/>
    <p:sldId id="317" r:id="rId4"/>
    <p:sldId id="584" r:id="rId5"/>
    <p:sldId id="454" r:id="rId6"/>
    <p:sldId id="551" r:id="rId7"/>
    <p:sldId id="581" r:id="rId8"/>
    <p:sldId id="340" r:id="rId9"/>
    <p:sldId id="315" r:id="rId10"/>
    <p:sldId id="476" r:id="rId11"/>
    <p:sldId id="459" r:id="rId12"/>
    <p:sldId id="342" r:id="rId13"/>
    <p:sldId id="354" r:id="rId14"/>
    <p:sldId id="358" r:id="rId15"/>
    <p:sldId id="577" r:id="rId16"/>
    <p:sldId id="344" r:id="rId17"/>
    <p:sldId id="323" r:id="rId18"/>
    <p:sldId id="561" r:id="rId19"/>
    <p:sldId id="582" r:id="rId20"/>
    <p:sldId id="346" r:id="rId21"/>
    <p:sldId id="327" r:id="rId22"/>
    <p:sldId id="535" r:id="rId23"/>
    <p:sldId id="536" r:id="rId24"/>
  </p:sldIdLst>
  <p:sldSz cx="9144000" cy="6858000" type="screen4x3"/>
  <p:notesSz cx="6662738" cy="9926638"/>
  <p:defaultTextStyle>
    <a:defPPr>
      <a:defRPr lang="pt-BR"/>
    </a:defPPr>
    <a:lvl1pPr algn="l" rtl="0" fontAlgn="base">
      <a:spcBef>
        <a:spcPct val="0"/>
      </a:spcBef>
      <a:spcAft>
        <a:spcPct val="0"/>
      </a:spcAft>
      <a:defRPr sz="1100" kern="1200">
        <a:solidFill>
          <a:srgbClr val="000000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1100" kern="1200">
        <a:solidFill>
          <a:srgbClr val="000000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1100" kern="1200">
        <a:solidFill>
          <a:srgbClr val="000000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1100" kern="1200">
        <a:solidFill>
          <a:srgbClr val="000000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1100" kern="1200">
        <a:solidFill>
          <a:srgbClr val="000000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100" kern="1200">
        <a:solidFill>
          <a:srgbClr val="000000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sz="1100" kern="1200">
        <a:solidFill>
          <a:srgbClr val="000000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sz="1100" kern="1200">
        <a:solidFill>
          <a:srgbClr val="000000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sz="1100" kern="1200">
        <a:solidFill>
          <a:srgbClr val="000000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CCFF"/>
    <a:srgbClr val="FFFF99"/>
    <a:srgbClr val="FFFFFF"/>
    <a:srgbClr val="CCECFF"/>
    <a:srgbClr val="CCFFFF"/>
    <a:srgbClr val="DDDDDD"/>
    <a:srgbClr val="FF0000"/>
    <a:srgbClr val="336699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132" autoAdjust="0"/>
    <p:restoredTop sz="99676" autoAdjust="0"/>
  </p:normalViewPr>
  <p:slideViewPr>
    <p:cSldViewPr>
      <p:cViewPr>
        <p:scale>
          <a:sx n="100" d="100"/>
          <a:sy n="100" d="100"/>
        </p:scale>
        <p:origin x="-1134" y="186"/>
      </p:cViewPr>
      <p:guideLst>
        <p:guide orient="horz" pos="2160"/>
        <p:guide pos="2880"/>
      </p:guideLst>
    </p:cSldViewPr>
  </p:slideViewPr>
  <p:outlineViewPr>
    <p:cViewPr>
      <p:scale>
        <a:sx n="75" d="100"/>
        <a:sy n="75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7.emf"/><Relationship Id="rId1" Type="http://schemas.openxmlformats.org/officeDocument/2006/relationships/image" Target="../media/image6.e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10.emf"/><Relationship Id="rId1" Type="http://schemas.openxmlformats.org/officeDocument/2006/relationships/image" Target="../media/image9.e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image" Target="../media/image13.emf"/><Relationship Id="rId1" Type="http://schemas.openxmlformats.org/officeDocument/2006/relationships/image" Target="../media/image12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emf"/></Relationships>
</file>

<file path=ppt/drawings/_rels/vmlDrawing7.v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image" Target="../media/image19.e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2" Type="http://schemas.openxmlformats.org/officeDocument/2006/relationships/image" Target="../media/image22.emf"/><Relationship Id="rId1" Type="http://schemas.openxmlformats.org/officeDocument/2006/relationships/image" Target="../media/image21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emf"/></Relationships>
</file>

<file path=ppt/drawings/_rels/vmlDrawing10.vml.rels><?xml version="1.0" encoding="UTF-8" standalone="yes"?>
<Relationships xmlns="http://schemas.openxmlformats.org/package/2006/relationships"><Relationship Id="rId2" Type="http://schemas.openxmlformats.org/officeDocument/2006/relationships/image" Target="../media/image27.emf"/><Relationship Id="rId1" Type="http://schemas.openxmlformats.org/officeDocument/2006/relationships/image" Target="../media/image26.e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8.e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9.emf"/></Relationships>
</file>

<file path=ppt/drawings/_rels/vmlDrawing13.vml.rels><?xml version="1.0" encoding="UTF-8" standalone="yes"?>
<Relationships xmlns="http://schemas.openxmlformats.org/package/2006/relationships"><Relationship Id="rId2" Type="http://schemas.openxmlformats.org/officeDocument/2006/relationships/image" Target="../media/image32.emf"/><Relationship Id="rId1" Type="http://schemas.openxmlformats.org/officeDocument/2006/relationships/image" Target="../media/image31.e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3.e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34.emf"/></Relationships>
</file>

<file path=ppt/drawings/_rels/vmlDrawing16.vml.rels><?xml version="1.0" encoding="UTF-8" standalone="yes"?>
<Relationships xmlns="http://schemas.openxmlformats.org/package/2006/relationships"><Relationship Id="rId2" Type="http://schemas.openxmlformats.org/officeDocument/2006/relationships/image" Target="../media/image37.emf"/><Relationship Id="rId1" Type="http://schemas.openxmlformats.org/officeDocument/2006/relationships/image" Target="../media/image36.e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38.emf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39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026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87663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04212" tIns="52106" rIns="104212" bIns="52106" numCol="1" anchor="t" anchorCtr="0" compatLnSpc="1">
            <a:prstTxWarp prst="textNoShape">
              <a:avLst/>
            </a:prstTxWarp>
          </a:bodyPr>
          <a:lstStyle>
            <a:lvl1pPr algn="l" defTabSz="1041827">
              <a:defRPr sz="1400">
                <a:solidFill>
                  <a:schemeClr val="tx1"/>
                </a:solidFill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099" name="Rectangle 1027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775075" y="0"/>
            <a:ext cx="2887663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04212" tIns="52106" rIns="104212" bIns="52106" numCol="1" anchor="t" anchorCtr="0" compatLnSpc="1">
            <a:prstTxWarp prst="textNoShape">
              <a:avLst/>
            </a:prstTxWarp>
          </a:bodyPr>
          <a:lstStyle>
            <a:lvl1pPr algn="r" defTabSz="1041827">
              <a:defRPr sz="1400">
                <a:solidFill>
                  <a:schemeClr val="tx1"/>
                </a:solidFill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100" name="Rectangle 1028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31338"/>
            <a:ext cx="2887663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04212" tIns="52106" rIns="104212" bIns="52106" numCol="1" anchor="b" anchorCtr="0" compatLnSpc="1">
            <a:prstTxWarp prst="textNoShape">
              <a:avLst/>
            </a:prstTxWarp>
          </a:bodyPr>
          <a:lstStyle>
            <a:lvl1pPr algn="l" defTabSz="1041827">
              <a:defRPr sz="1400">
                <a:solidFill>
                  <a:schemeClr val="tx1"/>
                </a:solidFill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101" name="Rectangle 1029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775075" y="9431338"/>
            <a:ext cx="2887663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04212" tIns="52106" rIns="104212" bIns="52106" numCol="1" anchor="b" anchorCtr="0" compatLnSpc="1">
            <a:prstTxWarp prst="textNoShape">
              <a:avLst/>
            </a:prstTxWarp>
          </a:bodyPr>
          <a:lstStyle>
            <a:lvl1pPr algn="r" defTabSz="1041827">
              <a:defRPr sz="1400">
                <a:solidFill>
                  <a:schemeClr val="tx1"/>
                </a:solidFill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fld id="{16F5C29A-A010-4D2F-A8CF-D9FFAA18488E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243697387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50" name="Rectangle 1026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87663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9" tIns="45714" rIns="91429" bIns="45714" numCol="1" anchor="t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chemeClr val="tx1"/>
                </a:solidFill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81251" name="Rectangle 1027"/>
          <p:cNvSpPr>
            <a:spLocks noGrp="1" noChangeArrowheads="1"/>
          </p:cNvSpPr>
          <p:nvPr>
            <p:ph type="dt" idx="1"/>
          </p:nvPr>
        </p:nvSpPr>
        <p:spPr bwMode="auto">
          <a:xfrm>
            <a:off x="3773488" y="0"/>
            <a:ext cx="2887662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9" tIns="45714" rIns="91429" bIns="45714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fld id="{413673AF-DCDF-4B6F-9BCC-FCE464023A90}" type="datetimeFigureOut">
              <a:rPr lang="pt-BR"/>
              <a:pPr>
                <a:defRPr/>
              </a:pPr>
              <a:t>02/05/2014</a:t>
            </a:fld>
            <a:endParaRPr lang="pt-BR"/>
          </a:p>
        </p:txBody>
      </p:sp>
      <p:sp>
        <p:nvSpPr>
          <p:cNvPr id="25604" name="Rectangle 1028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850900" y="744538"/>
            <a:ext cx="4960938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1253" name="Rectangle 1029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66750" y="4714875"/>
            <a:ext cx="5329238" cy="446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9" tIns="45714" rIns="91429" bIns="4571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noProof="0" smtClean="0"/>
              <a:t>Clique para editar os estilos do texto mestre</a:t>
            </a:r>
          </a:p>
          <a:p>
            <a:pPr lvl="1"/>
            <a:r>
              <a:rPr lang="pt-BR" noProof="0" smtClean="0"/>
              <a:t>Segundo nível</a:t>
            </a:r>
          </a:p>
          <a:p>
            <a:pPr lvl="2"/>
            <a:r>
              <a:rPr lang="pt-BR" noProof="0" smtClean="0"/>
              <a:t>Terceiro nível</a:t>
            </a:r>
          </a:p>
          <a:p>
            <a:pPr lvl="3"/>
            <a:r>
              <a:rPr lang="pt-BR" noProof="0" smtClean="0"/>
              <a:t>Quarto nível</a:t>
            </a:r>
          </a:p>
          <a:p>
            <a:pPr lvl="4"/>
            <a:r>
              <a:rPr lang="pt-BR" noProof="0" smtClean="0"/>
              <a:t>Quinto nível</a:t>
            </a:r>
          </a:p>
        </p:txBody>
      </p:sp>
      <p:sp>
        <p:nvSpPr>
          <p:cNvPr id="181254" name="Rectangle 1030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8163"/>
            <a:ext cx="2887663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9" tIns="45714" rIns="91429" bIns="45714" numCol="1" anchor="b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chemeClr val="tx1"/>
                </a:solidFill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81255" name="Rectangle 1031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773488" y="9428163"/>
            <a:ext cx="2887662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9" tIns="45714" rIns="91429" bIns="45714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fld id="{55FF6675-FFDC-42D0-A10A-2AE949F6D63C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85907905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2D52518-8436-40C9-939B-81B122C9F30C}" type="datetime1">
              <a:rPr lang="pt-BR"/>
              <a:pPr>
                <a:defRPr/>
              </a:pPr>
              <a:t>02/05/2014</a:t>
            </a:fld>
            <a:endParaRPr lang="pt-B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7BFD79-6DB7-413A-8CB3-2DCB4D1F1898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5E53D1-FA03-4D30-9E75-34A372E45216}" type="datetime1">
              <a:rPr lang="pt-BR"/>
              <a:pPr>
                <a:defRPr/>
              </a:pPr>
              <a:t>02/05/2014</a:t>
            </a:fld>
            <a:endParaRPr lang="pt-B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247F7B-F789-4040-88D1-0BBB572D87E2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02CBDA-9FD5-4348-9B77-4DD5777C01D1}" type="datetime1">
              <a:rPr lang="pt-BR"/>
              <a:pPr>
                <a:defRPr/>
              </a:pPr>
              <a:t>02/05/2014</a:t>
            </a:fld>
            <a:endParaRPr lang="pt-B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5A4980-E5B8-4CB3-8213-AE5CE98C1C08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52FEC5-9599-42C5-8FC5-653F53468BAF}" type="datetime1">
              <a:rPr lang="pt-BR"/>
              <a:pPr>
                <a:defRPr/>
              </a:pPr>
              <a:t>02/05/2014</a:t>
            </a:fld>
            <a:endParaRPr lang="pt-B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A34131-FFCB-4E0C-BC42-8A11E70C8DFF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3DBA66-8668-4B6F-849B-D6ECD07A9B73}" type="datetime1">
              <a:rPr lang="pt-BR"/>
              <a:pPr>
                <a:defRPr/>
              </a:pPr>
              <a:t>02/05/2014</a:t>
            </a:fld>
            <a:endParaRPr lang="pt-BR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526B341-19E1-4340-8430-D31591D8670F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BB73B1-F6A0-4158-9116-61103F3A3968}" type="datetime1">
              <a:rPr lang="pt-BR"/>
              <a:pPr>
                <a:defRPr/>
              </a:pPr>
              <a:t>02/05/2014</a:t>
            </a:fld>
            <a:endParaRPr lang="pt-B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219A5E-97C2-4513-BABF-43922480536E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CBB82A-638F-47AC-B772-6C07840EC7B1}" type="datetime1">
              <a:rPr lang="pt-BR"/>
              <a:pPr>
                <a:defRPr/>
              </a:pPr>
              <a:t>02/05/2014</a:t>
            </a:fld>
            <a:endParaRPr lang="pt-B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309190-231E-459A-9F07-247C1A0C14EE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6E4EBE-DB69-495E-B5BA-96160AB37402}" type="datetime1">
              <a:rPr lang="pt-BR"/>
              <a:pPr>
                <a:defRPr/>
              </a:pPr>
              <a:t>02/05/2014</a:t>
            </a:fld>
            <a:endParaRPr lang="pt-B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025565-AA4B-47D8-A497-0FA304F68C7B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 smtClean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43B7BC-D712-4383-BB01-80139E82286B}" type="datetime1">
              <a:rPr lang="pt-BR"/>
              <a:pPr>
                <a:defRPr/>
              </a:pPr>
              <a:t>02/05/2014</a:t>
            </a:fld>
            <a:endParaRPr lang="pt-B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FF917A-A07E-4011-A71E-E03686730AF5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98BA1E-B78C-40BA-95EA-8D31B618C8FA}" type="datetime1">
              <a:rPr lang="pt-BR"/>
              <a:pPr>
                <a:defRPr/>
              </a:pPr>
              <a:t>02/05/2014</a:t>
            </a:fld>
            <a:endParaRPr lang="pt-B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4F3B5D-4DA1-45D5-9F21-EAACE0EC63AA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8EA0A6-0530-4E4E-8EAA-2D62412825FD}" type="datetime1">
              <a:rPr lang="pt-BR"/>
              <a:pPr>
                <a:defRPr/>
              </a:pPr>
              <a:t>02/05/2014</a:t>
            </a:fld>
            <a:endParaRPr lang="pt-B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5A07BC6-7007-4EE6-A1F5-778258A86482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/>
          </p:nvPr>
        </p:nvSpPr>
        <p:spPr>
          <a:xfrm>
            <a:off x="685800" y="609600"/>
            <a:ext cx="7772400" cy="5486400"/>
          </a:xfrm>
        </p:spPr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D981EF-E61A-44C2-B621-63CBC5AC3146}" type="datetime1">
              <a:rPr lang="pt-BR"/>
              <a:pPr>
                <a:defRPr/>
              </a:pPr>
              <a:t>02/05/2014</a:t>
            </a:fld>
            <a:endParaRPr lang="pt-B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37A0DB-33F7-4327-84CF-5A8651FAE652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 smtClean="0"/>
              <a:t>Clique para editar o estilo do título mestre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>
                <a:solidFill>
                  <a:schemeClr val="tx1"/>
                </a:solidFill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fld id="{F9DFF1C3-7A04-4FCB-8A3C-7C17D7C8B3E0}" type="datetime1">
              <a:rPr lang="pt-BR"/>
              <a:pPr>
                <a:defRPr/>
              </a:pPr>
              <a:t>02/05/2014</a:t>
            </a:fld>
            <a:endParaRPr lang="pt-BR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chemeClr val="tx1"/>
                </a:solidFill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chemeClr val="tx1"/>
                </a:solidFill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fld id="{AAA8FEAA-72C0-40A9-91C2-80CC770B1F8A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Planilha_do_Microsoft_Office_Excel_97-20031.xls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5" Type="http://schemas.openxmlformats.org/officeDocument/2006/relationships/oleObject" Target="../embeddings/Planilha_do_Microsoft_Office_Excel_97-20033.xls"/><Relationship Id="rId4" Type="http://schemas.openxmlformats.org/officeDocument/2006/relationships/oleObject" Target="../embeddings/Planilha_do_Microsoft_Office_Excel_97-20032.xls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Planilha_do_Microsoft_Office_Excel_97-20034.xls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5" Type="http://schemas.openxmlformats.org/officeDocument/2006/relationships/oleObject" Target="../embeddings/Planilha_do_Microsoft_Office_Excel_97-20036.xls"/><Relationship Id="rId4" Type="http://schemas.openxmlformats.org/officeDocument/2006/relationships/oleObject" Target="../embeddings/Planilha_do_Microsoft_Office_Excel_97-20035.xls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Planilha_do_Microsoft_Office_Excel_97-20037.xls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5" Type="http://schemas.openxmlformats.org/officeDocument/2006/relationships/oleObject" Target="../embeddings/Planilha_do_Microsoft_Office_Excel_97-20039.xls"/><Relationship Id="rId4" Type="http://schemas.openxmlformats.org/officeDocument/2006/relationships/oleObject" Target="../embeddings/Planilha_do_Microsoft_Office_Excel_97-20038.xls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Planilha_do_Microsoft_Office_Excel_97-200310.xls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Planilha_do_Microsoft_Office_Excel_97-200311.xls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Planilha_do_Microsoft_Office_Excel_97-200312.xls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Planilha_do_Microsoft_Office_Excel_97-200313.xls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Relationship Id="rId4" Type="http://schemas.openxmlformats.org/officeDocument/2006/relationships/oleObject" Target="../embeddings/Planilha_do_Microsoft_Office_Excel_97-200314.xls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Planilha_do_Microsoft_Office_Excel_97-200315.xls"/><Relationship Id="rId7" Type="http://schemas.openxmlformats.org/officeDocument/2006/relationships/oleObject" Target="../embeddings/Planilha_do_Microsoft_Office_Excel_97-200319.xls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Relationship Id="rId6" Type="http://schemas.openxmlformats.org/officeDocument/2006/relationships/oleObject" Target="../embeddings/Planilha_do_Microsoft_Office_Excel_97-200318.xls"/><Relationship Id="rId5" Type="http://schemas.openxmlformats.org/officeDocument/2006/relationships/oleObject" Target="../embeddings/Planilha_do_Microsoft_Office_Excel_97-200317.xls"/><Relationship Id="rId4" Type="http://schemas.openxmlformats.org/officeDocument/2006/relationships/oleObject" Target="../embeddings/Planilha_do_Microsoft_Office_Excel_97-200316.xls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Planilha_do_Microsoft_Office_Excel_97-200320.xls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Planilha_do_Microsoft_Office_Excel_97-200321.xls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Relationship Id="rId4" Type="http://schemas.openxmlformats.org/officeDocument/2006/relationships/oleObject" Target="../embeddings/Planilha_do_Microsoft_Office_Excel_97-200322.xls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Planilha_do_Microsoft_Office_Excel_97-200323.xls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1.v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Planilha_do_Microsoft_Office_Excel_97-200324.xls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2.v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Planilha_do_Microsoft_Office_Excel_97-200325.xls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3.vml"/><Relationship Id="rId4" Type="http://schemas.openxmlformats.org/officeDocument/2006/relationships/oleObject" Target="../embeddings/Planilha_do_Microsoft_Office_Excel_97-200326.xls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Planilha_do_Microsoft_Office_Excel_97-200327.xls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4.v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Planilha_do_Microsoft_Office_Excel_97-200328.xls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5.v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Planilha_do_Microsoft_Office_Excel_97-200329.xls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6.vml"/><Relationship Id="rId4" Type="http://schemas.openxmlformats.org/officeDocument/2006/relationships/oleObject" Target="../embeddings/Planilha_do_Microsoft_Office_Excel_97-200330.xls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Planilha_do_Microsoft_Office_Excel_97-200331.xls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7.v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Planilha_do_Microsoft_Office_Excel_97-200332.xls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8.v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4" descr="TRANSPORTES_extendido_COR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533400"/>
            <a:ext cx="9144000" cy="1095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3" name="Text Box 11"/>
          <p:cNvSpPr txBox="1">
            <a:spLocks noChangeArrowheads="1"/>
          </p:cNvSpPr>
          <p:nvPr/>
        </p:nvSpPr>
        <p:spPr bwMode="auto">
          <a:xfrm>
            <a:off x="2057400" y="3810000"/>
            <a:ext cx="5029200" cy="1279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pt-BR" sz="2400">
              <a:solidFill>
                <a:schemeClr val="tx1"/>
              </a:solidFill>
              <a:latin typeface="Times New Roman" pitchFamily="18" charset="0"/>
            </a:endParaRPr>
          </a:p>
          <a:p>
            <a:pPr>
              <a:spcBef>
                <a:spcPct val="50000"/>
              </a:spcBef>
            </a:pPr>
            <a:endParaRPr lang="pt-BR" sz="1200">
              <a:solidFill>
                <a:schemeClr val="tx1"/>
              </a:solidFill>
              <a:latin typeface="Times New Roman" pitchFamily="18" charset="0"/>
            </a:endParaRPr>
          </a:p>
          <a:p>
            <a:pPr>
              <a:spcBef>
                <a:spcPct val="50000"/>
              </a:spcBef>
            </a:pPr>
            <a:endParaRPr lang="pt-BR" sz="2400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2071" name="Text Box 23"/>
          <p:cNvSpPr txBox="1">
            <a:spLocks noChangeArrowheads="1"/>
          </p:cNvSpPr>
          <p:nvPr/>
        </p:nvSpPr>
        <p:spPr bwMode="auto">
          <a:xfrm>
            <a:off x="285750" y="2781300"/>
            <a:ext cx="8534400" cy="2559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ts val="20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pt-BR" sz="3200" b="1" dirty="0">
                <a:solidFill>
                  <a:srgbClr val="0033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LINHAS  MAIS RECLAMADAS</a:t>
            </a:r>
          </a:p>
          <a:p>
            <a:pPr algn="ctr">
              <a:spcBef>
                <a:spcPts val="20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pt-BR" sz="2400" b="1" dirty="0">
                <a:solidFill>
                  <a:srgbClr val="0033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Ranking Negativo para Fiscalização Direcionada</a:t>
            </a:r>
          </a:p>
          <a:p>
            <a:pPr algn="ctr">
              <a:spcBef>
                <a:spcPts val="20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pt-BR" sz="3200" b="1" dirty="0">
                <a:solidFill>
                  <a:srgbClr val="0033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Conservação - Frota</a:t>
            </a:r>
          </a:p>
          <a:p>
            <a:pPr algn="ctr">
              <a:spcBef>
                <a:spcPts val="175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pt-BR" sz="2400" b="1" dirty="0">
                <a:solidFill>
                  <a:srgbClr val="0033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ANO </a:t>
            </a:r>
            <a:r>
              <a:rPr lang="pt-BR" sz="2400" b="1" dirty="0" smtClean="0">
                <a:solidFill>
                  <a:srgbClr val="0033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V </a:t>
            </a:r>
            <a:r>
              <a:rPr lang="pt-BR" sz="2400" b="1" dirty="0">
                <a:solidFill>
                  <a:srgbClr val="0033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– Nº </a:t>
            </a:r>
            <a:r>
              <a:rPr lang="pt-BR" sz="2400" b="1" dirty="0" smtClean="0">
                <a:solidFill>
                  <a:srgbClr val="0033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03</a:t>
            </a:r>
            <a:endParaRPr lang="pt-BR" sz="2400" b="1" dirty="0">
              <a:solidFill>
                <a:srgbClr val="003366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ahoma" pitchFamily="34" charset="0"/>
            </a:endParaRPr>
          </a:p>
        </p:txBody>
      </p:sp>
      <p:pic>
        <p:nvPicPr>
          <p:cNvPr id="20485" name="Picture 104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81800" y="5562600"/>
            <a:ext cx="2133600" cy="62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6" name="Picture 104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52400" y="2057400"/>
            <a:ext cx="21336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7" name="Picture 104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858000" y="2133600"/>
            <a:ext cx="2133600" cy="661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8" name="Picture 1043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28600" y="5715000"/>
            <a:ext cx="2209800" cy="66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9" name="Rectangle 9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pt-BR" smtClean="0"/>
              <a:t> 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0" name="Text Box 2"/>
          <p:cNvSpPr txBox="1">
            <a:spLocks noChangeArrowheads="1"/>
          </p:cNvSpPr>
          <p:nvPr/>
        </p:nvSpPr>
        <p:spPr bwMode="auto">
          <a:xfrm>
            <a:off x="152400" y="152400"/>
            <a:ext cx="8763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2400" u="sng">
                <a:solidFill>
                  <a:srgbClr val="336699"/>
                </a:solidFill>
                <a:latin typeface="Tahoma" pitchFamily="34" charset="0"/>
              </a:rPr>
              <a:t>CLASSIFICAÇÃO GERAL </a:t>
            </a:r>
            <a:r>
              <a:rPr lang="pt-BR" sz="1800" u="sng">
                <a:solidFill>
                  <a:srgbClr val="336699"/>
                </a:solidFill>
                <a:latin typeface="Tahoma" pitchFamily="34" charset="0"/>
              </a:rPr>
              <a:t>                            LINHAS ACIMA DA TOLERÂNCIA</a:t>
            </a:r>
            <a:endParaRPr lang="pt-BR" sz="1800">
              <a:solidFill>
                <a:srgbClr val="336699"/>
              </a:solidFill>
              <a:latin typeface="Tahoma" pitchFamily="34" charset="0"/>
            </a:endParaRPr>
          </a:p>
        </p:txBody>
      </p:sp>
      <p:sp>
        <p:nvSpPr>
          <p:cNvPr id="1031" name="Text Box 32"/>
          <p:cNvSpPr txBox="1">
            <a:spLocks noChangeArrowheads="1"/>
          </p:cNvSpPr>
          <p:nvPr/>
        </p:nvSpPr>
        <p:spPr bwMode="auto">
          <a:xfrm>
            <a:off x="228600" y="6400800"/>
            <a:ext cx="83820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pt-BR" sz="1000">
                <a:solidFill>
                  <a:srgbClr val="336699"/>
                </a:solidFill>
                <a:latin typeface="Tahoma" pitchFamily="34" charset="0"/>
              </a:rPr>
              <a:t>_____________________________________________________________________________________________________________________</a:t>
            </a:r>
          </a:p>
        </p:txBody>
      </p:sp>
      <p:graphicFrame>
        <p:nvGraphicFramePr>
          <p:cNvPr id="1026" name="Object 2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611664562"/>
              </p:ext>
            </p:extLst>
          </p:nvPr>
        </p:nvGraphicFramePr>
        <p:xfrm>
          <a:off x="66675" y="692150"/>
          <a:ext cx="2981325" cy="3794125"/>
        </p:xfrm>
        <a:graphic>
          <a:graphicData uri="http://schemas.openxmlformats.org/presentationml/2006/ole">
            <p:oleObj spid="_x0000_s1098" name="Folha de Cálculo" r:id="rId3" imgW="4191113" imgH="4581630" progId="Excel.Sheet.8">
              <p:embed/>
            </p:oleObj>
          </a:graphicData>
        </a:graphic>
      </p:graphicFrame>
      <p:sp>
        <p:nvSpPr>
          <p:cNvPr id="1032" name="Text Box 1031"/>
          <p:cNvSpPr txBox="1">
            <a:spLocks noChangeArrowheads="1"/>
          </p:cNvSpPr>
          <p:nvPr/>
        </p:nvSpPr>
        <p:spPr bwMode="auto">
          <a:xfrm>
            <a:off x="2699792" y="5445224"/>
            <a:ext cx="3624262" cy="938719"/>
          </a:xfrm>
          <a:prstGeom prst="rect">
            <a:avLst/>
          </a:prstGeom>
          <a:solidFill>
            <a:srgbClr val="CCE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1000" dirty="0">
                <a:solidFill>
                  <a:schemeClr val="tx1"/>
                </a:solidFill>
                <a:latin typeface="Tahoma" pitchFamily="34" charset="0"/>
              </a:rPr>
              <a:t>A Classificação Final apresenta o resultado da aplicação da metodologia nos meses de </a:t>
            </a:r>
            <a:r>
              <a:rPr lang="pt-BR" sz="1000" dirty="0" smtClean="0">
                <a:solidFill>
                  <a:schemeClr val="tx1"/>
                </a:solidFill>
                <a:latin typeface="Tahoma" pitchFamily="34" charset="0"/>
              </a:rPr>
              <a:t>janeiro, fevereiro e março de 2014. </a:t>
            </a:r>
            <a:endParaRPr lang="pt-BR" sz="1000" dirty="0">
              <a:solidFill>
                <a:schemeClr val="tx1"/>
              </a:solidFill>
              <a:latin typeface="Tahoma" pitchFamily="34" charset="0"/>
            </a:endParaRPr>
          </a:p>
          <a:p>
            <a:pPr>
              <a:spcBef>
                <a:spcPct val="50000"/>
              </a:spcBef>
            </a:pPr>
            <a:r>
              <a:rPr lang="pt-BR" sz="1000" dirty="0">
                <a:solidFill>
                  <a:schemeClr val="tx1"/>
                </a:solidFill>
                <a:latin typeface="Tahoma" pitchFamily="34" charset="0"/>
              </a:rPr>
              <a:t>A média de pontos entre as linhas é de </a:t>
            </a:r>
            <a:r>
              <a:rPr lang="pt-BR" sz="1000" b="1" dirty="0" smtClean="0">
                <a:solidFill>
                  <a:schemeClr val="tx1"/>
                </a:solidFill>
                <a:latin typeface="Tahoma" pitchFamily="34" charset="0"/>
              </a:rPr>
              <a:t>13,50%</a:t>
            </a:r>
            <a:r>
              <a:rPr lang="pt-BR" sz="1000" dirty="0" smtClean="0">
                <a:solidFill>
                  <a:schemeClr val="tx1"/>
                </a:solidFill>
                <a:latin typeface="Tahoma" pitchFamily="34" charset="0"/>
              </a:rPr>
              <a:t> </a:t>
            </a:r>
            <a:r>
              <a:rPr lang="pt-BR" sz="1000" dirty="0">
                <a:solidFill>
                  <a:schemeClr val="tx1"/>
                </a:solidFill>
                <a:latin typeface="Tahoma" pitchFamily="34" charset="0"/>
              </a:rPr>
              <a:t>e a tolerância é de</a:t>
            </a:r>
            <a:r>
              <a:rPr lang="pt-BR" sz="1000" b="1" dirty="0">
                <a:solidFill>
                  <a:schemeClr val="tx1"/>
                </a:solidFill>
                <a:latin typeface="Tahoma" pitchFamily="34" charset="0"/>
              </a:rPr>
              <a:t> </a:t>
            </a:r>
            <a:r>
              <a:rPr lang="pt-BR" sz="1000" b="1" dirty="0" smtClean="0">
                <a:solidFill>
                  <a:schemeClr val="tx1"/>
                </a:solidFill>
                <a:latin typeface="Tahoma" pitchFamily="34" charset="0"/>
              </a:rPr>
              <a:t>14,85%</a:t>
            </a:r>
            <a:endParaRPr lang="pt-BR" sz="2400" b="1" dirty="0">
              <a:solidFill>
                <a:schemeClr val="tx1"/>
              </a:solidFill>
              <a:latin typeface="Times New Roman" pitchFamily="18" charset="0"/>
            </a:endParaRPr>
          </a:p>
        </p:txBody>
      </p:sp>
      <p:graphicFrame>
        <p:nvGraphicFramePr>
          <p:cNvPr id="1027" name="Object 102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965766314"/>
              </p:ext>
            </p:extLst>
          </p:nvPr>
        </p:nvGraphicFramePr>
        <p:xfrm>
          <a:off x="3086100" y="692695"/>
          <a:ext cx="2854325" cy="3793579"/>
        </p:xfrm>
        <a:graphic>
          <a:graphicData uri="http://schemas.openxmlformats.org/presentationml/2006/ole">
            <p:oleObj spid="_x0000_s1099" name="Folha de Cálculo" r:id="rId4" imgW="4029033" imgH="4381560" progId="Excel.Sheet.8">
              <p:embed/>
            </p:oleObj>
          </a:graphicData>
        </a:graphic>
      </p:graphicFrame>
      <p:graphicFrame>
        <p:nvGraphicFramePr>
          <p:cNvPr id="1028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016978566"/>
              </p:ext>
            </p:extLst>
          </p:nvPr>
        </p:nvGraphicFramePr>
        <p:xfrm>
          <a:off x="6003925" y="692151"/>
          <a:ext cx="3105150" cy="3794124"/>
        </p:xfrm>
        <a:graphic>
          <a:graphicData uri="http://schemas.openxmlformats.org/presentationml/2006/ole">
            <p:oleObj spid="_x0000_s1100" name="Folha de Cálculo" r:id="rId5" imgW="4048212" imgH="3895830" progId="Excel.Sheet.8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3" name="Text Box 2"/>
          <p:cNvSpPr txBox="1">
            <a:spLocks noChangeArrowheads="1"/>
          </p:cNvSpPr>
          <p:nvPr/>
        </p:nvSpPr>
        <p:spPr bwMode="auto">
          <a:xfrm>
            <a:off x="457200" y="152400"/>
            <a:ext cx="8458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2400" u="sng">
                <a:solidFill>
                  <a:srgbClr val="336699"/>
                </a:solidFill>
                <a:latin typeface="Tahoma" pitchFamily="34" charset="0"/>
              </a:rPr>
              <a:t>CLASSIFICAÇÃO GERAL </a:t>
            </a:r>
            <a:r>
              <a:rPr lang="pt-BR" sz="1800" u="sng">
                <a:solidFill>
                  <a:srgbClr val="336699"/>
                </a:solidFill>
                <a:latin typeface="Tahoma" pitchFamily="34" charset="0"/>
              </a:rPr>
              <a:t>                      LINHAS ABAIXO DA TOLERÂNCIA</a:t>
            </a:r>
            <a:endParaRPr lang="pt-BR" sz="1800">
              <a:solidFill>
                <a:srgbClr val="336699"/>
              </a:solidFill>
              <a:latin typeface="Tahoma" pitchFamily="34" charset="0"/>
            </a:endParaRPr>
          </a:p>
        </p:txBody>
      </p:sp>
      <p:sp>
        <p:nvSpPr>
          <p:cNvPr id="2054" name="Text Box 32"/>
          <p:cNvSpPr txBox="1">
            <a:spLocks noChangeArrowheads="1"/>
          </p:cNvSpPr>
          <p:nvPr/>
        </p:nvSpPr>
        <p:spPr bwMode="auto">
          <a:xfrm>
            <a:off x="457200" y="6248400"/>
            <a:ext cx="8382000" cy="47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pt-BR" sz="1000" dirty="0">
                <a:solidFill>
                  <a:srgbClr val="336699"/>
                </a:solidFill>
                <a:latin typeface="Tahoma" pitchFamily="34" charset="0"/>
              </a:rPr>
              <a:t>_____________________________________________________________________________________________________________________</a:t>
            </a:r>
          </a:p>
          <a:p>
            <a:pPr algn="ctr">
              <a:spcBef>
                <a:spcPct val="50000"/>
              </a:spcBef>
            </a:pPr>
            <a:endParaRPr lang="pt-BR" sz="1000" dirty="0">
              <a:solidFill>
                <a:srgbClr val="336699"/>
              </a:solidFill>
              <a:latin typeface="Tahoma" pitchFamily="34" charset="0"/>
            </a:endParaRPr>
          </a:p>
        </p:txBody>
      </p:sp>
      <p:graphicFrame>
        <p:nvGraphicFramePr>
          <p:cNvPr id="2050" name="Object 2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762132460"/>
              </p:ext>
            </p:extLst>
          </p:nvPr>
        </p:nvGraphicFramePr>
        <p:xfrm>
          <a:off x="897979" y="692696"/>
          <a:ext cx="1801813" cy="4824536"/>
        </p:xfrm>
        <a:graphic>
          <a:graphicData uri="http://schemas.openxmlformats.org/presentationml/2006/ole">
            <p:oleObj spid="_x0000_s2125" name="Folha de Cálculo" r:id="rId3" imgW="1762077" imgH="5029290" progId="Excel.Sheet.8">
              <p:embed/>
            </p:oleObj>
          </a:graphicData>
        </a:graphic>
      </p:graphicFrame>
      <p:graphicFrame>
        <p:nvGraphicFramePr>
          <p:cNvPr id="2051" name="Object 102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728775812"/>
              </p:ext>
            </p:extLst>
          </p:nvPr>
        </p:nvGraphicFramePr>
        <p:xfrm>
          <a:off x="3419872" y="692696"/>
          <a:ext cx="1800200" cy="4824536"/>
        </p:xfrm>
        <a:graphic>
          <a:graphicData uri="http://schemas.openxmlformats.org/presentationml/2006/ole">
            <p:oleObj spid="_x0000_s2126" name="Folha de Cálculo" r:id="rId4" imgW="1762077" imgH="5029290" progId="Excel.Sheet.8">
              <p:embed/>
            </p:oleObj>
          </a:graphicData>
        </a:graphic>
      </p:graphicFrame>
      <p:graphicFrame>
        <p:nvGraphicFramePr>
          <p:cNvPr id="2052" name="Object 102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28498665"/>
              </p:ext>
            </p:extLst>
          </p:nvPr>
        </p:nvGraphicFramePr>
        <p:xfrm>
          <a:off x="5940425" y="692150"/>
          <a:ext cx="1800225" cy="4824413"/>
        </p:xfrm>
        <a:graphic>
          <a:graphicData uri="http://schemas.openxmlformats.org/presentationml/2006/ole">
            <p:oleObj spid="_x0000_s2127" name="Folha de Cálculo" r:id="rId5" imgW="1762077" imgH="5515020" progId="Excel.Sheet.8">
              <p:embed/>
            </p:oleObj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8" name="Text Box 2"/>
          <p:cNvSpPr txBox="1">
            <a:spLocks noChangeArrowheads="1"/>
          </p:cNvSpPr>
          <p:nvPr/>
        </p:nvSpPr>
        <p:spPr bwMode="auto">
          <a:xfrm>
            <a:off x="457200" y="152400"/>
            <a:ext cx="8458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2400" u="sng">
                <a:solidFill>
                  <a:srgbClr val="336699"/>
                </a:solidFill>
                <a:latin typeface="Tahoma" pitchFamily="34" charset="0"/>
              </a:rPr>
              <a:t>CLASSIFICAÇÃO GERAL </a:t>
            </a:r>
            <a:r>
              <a:rPr lang="pt-BR" sz="1800" u="sng">
                <a:solidFill>
                  <a:srgbClr val="336699"/>
                </a:solidFill>
                <a:latin typeface="Tahoma" pitchFamily="34" charset="0"/>
              </a:rPr>
              <a:t>                      LINHAS ABAIXO DA TOLERÂNCIA</a:t>
            </a:r>
            <a:endParaRPr lang="pt-BR" sz="1800">
              <a:solidFill>
                <a:srgbClr val="336699"/>
              </a:solidFill>
              <a:latin typeface="Tahoma" pitchFamily="34" charset="0"/>
            </a:endParaRPr>
          </a:p>
        </p:txBody>
      </p:sp>
      <p:sp>
        <p:nvSpPr>
          <p:cNvPr id="3079" name="Text Box 32"/>
          <p:cNvSpPr txBox="1">
            <a:spLocks noChangeArrowheads="1"/>
          </p:cNvSpPr>
          <p:nvPr/>
        </p:nvSpPr>
        <p:spPr bwMode="auto">
          <a:xfrm>
            <a:off x="457200" y="6268293"/>
            <a:ext cx="8382000" cy="47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pt-BR" sz="1000">
                <a:solidFill>
                  <a:srgbClr val="336699"/>
                </a:solidFill>
                <a:latin typeface="Tahoma" pitchFamily="34" charset="0"/>
              </a:rPr>
              <a:t>_____________________________________________________________________________________________________________________</a:t>
            </a:r>
          </a:p>
          <a:p>
            <a:pPr algn="ctr">
              <a:spcBef>
                <a:spcPct val="50000"/>
              </a:spcBef>
            </a:pPr>
            <a:endParaRPr lang="pt-BR" sz="1000">
              <a:solidFill>
                <a:srgbClr val="336699"/>
              </a:solidFill>
              <a:latin typeface="Tahoma" pitchFamily="34" charset="0"/>
            </a:endParaRPr>
          </a:p>
        </p:txBody>
      </p:sp>
      <p:graphicFrame>
        <p:nvGraphicFramePr>
          <p:cNvPr id="3074" name="Object 102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137388269"/>
              </p:ext>
            </p:extLst>
          </p:nvPr>
        </p:nvGraphicFramePr>
        <p:xfrm>
          <a:off x="683568" y="765175"/>
          <a:ext cx="2016125" cy="5062538"/>
        </p:xfrm>
        <a:graphic>
          <a:graphicData uri="http://schemas.openxmlformats.org/presentationml/2006/ole">
            <p:oleObj spid="_x0000_s3149" name="Folha de Cálculo" r:id="rId3" imgW="1762077" imgH="5677020" progId="Excel.Sheet.8">
              <p:embed/>
            </p:oleObj>
          </a:graphicData>
        </a:graphic>
      </p:graphicFrame>
      <p:graphicFrame>
        <p:nvGraphicFramePr>
          <p:cNvPr id="3075" name="Object 102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530469502"/>
              </p:ext>
            </p:extLst>
          </p:nvPr>
        </p:nvGraphicFramePr>
        <p:xfrm>
          <a:off x="3203848" y="764704"/>
          <a:ext cx="2016224" cy="5060950"/>
        </p:xfrm>
        <a:graphic>
          <a:graphicData uri="http://schemas.openxmlformats.org/presentationml/2006/ole">
            <p:oleObj spid="_x0000_s3150" name="Worksheet" r:id="rId4" imgW="1762125" imgH="5676900" progId="Excel.Sheet.8">
              <p:embed/>
            </p:oleObj>
          </a:graphicData>
        </a:graphic>
      </p:graphicFrame>
      <p:graphicFrame>
        <p:nvGraphicFramePr>
          <p:cNvPr id="3076" name="Object 102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407794674"/>
              </p:ext>
            </p:extLst>
          </p:nvPr>
        </p:nvGraphicFramePr>
        <p:xfrm>
          <a:off x="5940152" y="764704"/>
          <a:ext cx="2014538" cy="5135091"/>
        </p:xfrm>
        <a:graphic>
          <a:graphicData uri="http://schemas.openxmlformats.org/presentationml/2006/ole">
            <p:oleObj spid="_x0000_s3151" name="Folha de Cálculo" r:id="rId5" imgW="2162144" imgH="5429160" progId="Excel.Sheet.8">
              <p:embed/>
            </p:oleObj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Text Box 2"/>
          <p:cNvSpPr txBox="1">
            <a:spLocks noChangeArrowheads="1"/>
          </p:cNvSpPr>
          <p:nvPr/>
        </p:nvSpPr>
        <p:spPr bwMode="auto">
          <a:xfrm>
            <a:off x="457200" y="152400"/>
            <a:ext cx="84582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2000" u="sng">
                <a:solidFill>
                  <a:srgbClr val="336699"/>
                </a:solidFill>
                <a:latin typeface="Tahoma" pitchFamily="34" charset="0"/>
              </a:rPr>
              <a:t>Resumo das Dez Linhas mais Reclamadas                           Conservação</a:t>
            </a:r>
            <a:r>
              <a:rPr lang="pt-BR" sz="1800" u="sng">
                <a:solidFill>
                  <a:srgbClr val="003366"/>
                </a:solidFill>
                <a:latin typeface="Tahoma" pitchFamily="34" charset="0"/>
              </a:rPr>
              <a:t>                            </a:t>
            </a:r>
            <a:endParaRPr lang="pt-BR" sz="1800">
              <a:solidFill>
                <a:srgbClr val="003366"/>
              </a:solidFill>
              <a:latin typeface="Tahoma" pitchFamily="34" charset="0"/>
            </a:endParaRPr>
          </a:p>
        </p:txBody>
      </p:sp>
      <p:graphicFrame>
        <p:nvGraphicFramePr>
          <p:cNvPr id="4098" name="Object 2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4025099744"/>
              </p:ext>
            </p:extLst>
          </p:nvPr>
        </p:nvGraphicFramePr>
        <p:xfrm>
          <a:off x="468313" y="1412875"/>
          <a:ext cx="7359650" cy="3175000"/>
        </p:xfrm>
        <a:graphic>
          <a:graphicData uri="http://schemas.openxmlformats.org/presentationml/2006/ole">
            <p:oleObj spid="_x0000_s4124" name="Worksheet" r:id="rId3" imgW="8734425" imgH="1790700" progId="Excel.Sheet.8">
              <p:embed/>
            </p:oleObj>
          </a:graphicData>
        </a:graphic>
      </p:graphicFrame>
      <p:sp>
        <p:nvSpPr>
          <p:cNvPr id="4100" name="Text Box 7"/>
          <p:cNvSpPr txBox="1">
            <a:spLocks noChangeArrowheads="1"/>
          </p:cNvSpPr>
          <p:nvPr/>
        </p:nvSpPr>
        <p:spPr bwMode="auto">
          <a:xfrm>
            <a:off x="395288" y="5949950"/>
            <a:ext cx="843915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1000" dirty="0">
                <a:solidFill>
                  <a:srgbClr val="003366"/>
                </a:solidFill>
                <a:latin typeface="Tahoma" pitchFamily="34" charset="0"/>
              </a:rPr>
              <a:t>        </a:t>
            </a:r>
            <a:r>
              <a:rPr lang="pt-BR" sz="1000" dirty="0">
                <a:solidFill>
                  <a:srgbClr val="336699"/>
                </a:solidFill>
                <a:latin typeface="Tahoma" pitchFamily="34" charset="0"/>
              </a:rPr>
              <a:t> ______________________________________________________________________________________________________________</a:t>
            </a:r>
          </a:p>
          <a:p>
            <a:pPr algn="ctr">
              <a:spcBef>
                <a:spcPct val="50000"/>
              </a:spcBef>
            </a:pPr>
            <a:r>
              <a:rPr lang="pt-BR" sz="1000" dirty="0">
                <a:solidFill>
                  <a:srgbClr val="003366"/>
                </a:solidFill>
                <a:latin typeface="Tahoma" pitchFamily="34" charset="0"/>
              </a:rPr>
              <a:t>          </a:t>
            </a:r>
            <a:r>
              <a:rPr lang="pt-BR" dirty="0">
                <a:solidFill>
                  <a:srgbClr val="336699"/>
                </a:solidFill>
              </a:rPr>
              <a:t>Dados relativos ao Trimestre </a:t>
            </a:r>
            <a:r>
              <a:rPr lang="pt-BR" dirty="0" smtClean="0">
                <a:solidFill>
                  <a:srgbClr val="336699"/>
                </a:solidFill>
              </a:rPr>
              <a:t>janeiro, fevereiro e março de 2014</a:t>
            </a:r>
            <a:endParaRPr lang="pt-BR" sz="900" dirty="0">
              <a:solidFill>
                <a:srgbClr val="336699"/>
              </a:solidFill>
              <a:latin typeface="Tahoma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Text Box 3"/>
          <p:cNvSpPr txBox="1">
            <a:spLocks noChangeArrowheads="1"/>
          </p:cNvSpPr>
          <p:nvPr/>
        </p:nvSpPr>
        <p:spPr bwMode="auto">
          <a:xfrm>
            <a:off x="381000" y="228600"/>
            <a:ext cx="8458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1800" u="sng">
                <a:solidFill>
                  <a:srgbClr val="336699"/>
                </a:solidFill>
                <a:latin typeface="Tahoma" pitchFamily="34" charset="0"/>
              </a:rPr>
              <a:t>TOTAL DE REGISTROS RECEBIDOS                                                     Por Tipo</a:t>
            </a:r>
          </a:p>
        </p:txBody>
      </p:sp>
      <p:sp>
        <p:nvSpPr>
          <p:cNvPr id="5124" name="Text Box 7"/>
          <p:cNvSpPr txBox="1">
            <a:spLocks noChangeArrowheads="1"/>
          </p:cNvSpPr>
          <p:nvPr/>
        </p:nvSpPr>
        <p:spPr bwMode="auto">
          <a:xfrm>
            <a:off x="647700" y="5805488"/>
            <a:ext cx="8388350" cy="684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1000" dirty="0">
                <a:solidFill>
                  <a:srgbClr val="336699"/>
                </a:solidFill>
                <a:latin typeface="Tahoma" pitchFamily="34" charset="0"/>
              </a:rPr>
              <a:t>________________________________________________________________________________________________________________</a:t>
            </a:r>
          </a:p>
          <a:p>
            <a:pPr>
              <a:spcBef>
                <a:spcPct val="50000"/>
              </a:spcBef>
            </a:pPr>
            <a:r>
              <a:rPr lang="pt-BR" sz="1000" dirty="0">
                <a:solidFill>
                  <a:srgbClr val="336699"/>
                </a:solidFill>
                <a:latin typeface="Tahoma" pitchFamily="34" charset="0"/>
              </a:rPr>
              <a:t>Total de registros recebidos: </a:t>
            </a:r>
            <a:r>
              <a:rPr lang="pt-BR" sz="1000" dirty="0" smtClean="0">
                <a:solidFill>
                  <a:srgbClr val="336699"/>
                </a:solidFill>
                <a:latin typeface="Tahoma" pitchFamily="34" charset="0"/>
              </a:rPr>
              <a:t>852                                 </a:t>
            </a:r>
            <a:r>
              <a:rPr lang="pt-BR" sz="1000" dirty="0">
                <a:solidFill>
                  <a:srgbClr val="336699"/>
                </a:solidFill>
                <a:latin typeface="Tahoma" pitchFamily="34" charset="0"/>
              </a:rPr>
              <a:t>Registros recebidos por tipo: </a:t>
            </a:r>
            <a:r>
              <a:rPr lang="pt-BR" sz="1000" dirty="0" smtClean="0">
                <a:solidFill>
                  <a:srgbClr val="336699"/>
                </a:solidFill>
                <a:latin typeface="Tahoma" pitchFamily="34" charset="0"/>
              </a:rPr>
              <a:t>50                                  </a:t>
            </a:r>
            <a:r>
              <a:rPr lang="pt-BR" sz="1000" dirty="0">
                <a:solidFill>
                  <a:srgbClr val="336699"/>
                </a:solidFill>
                <a:latin typeface="Tahoma" pitchFamily="34" charset="0"/>
              </a:rPr>
              <a:t>Total de pontos: </a:t>
            </a:r>
            <a:r>
              <a:rPr lang="pt-BR" sz="1000" dirty="0" smtClean="0">
                <a:solidFill>
                  <a:srgbClr val="336699"/>
                </a:solidFill>
                <a:latin typeface="Tahoma" pitchFamily="34" charset="0"/>
              </a:rPr>
              <a:t>3725,66</a:t>
            </a:r>
            <a:endParaRPr lang="pt-BR" sz="1000" dirty="0">
              <a:solidFill>
                <a:srgbClr val="336699"/>
              </a:solidFill>
              <a:latin typeface="Tahoma" pitchFamily="34" charset="0"/>
            </a:endParaRPr>
          </a:p>
          <a:p>
            <a:pPr>
              <a:spcBef>
                <a:spcPct val="50000"/>
              </a:spcBef>
            </a:pPr>
            <a:endParaRPr lang="pt-BR" sz="900" dirty="0">
              <a:solidFill>
                <a:srgbClr val="003366"/>
              </a:solidFill>
              <a:latin typeface="Tahoma" pitchFamily="34" charset="0"/>
            </a:endParaRPr>
          </a:p>
        </p:txBody>
      </p:sp>
      <p:graphicFrame>
        <p:nvGraphicFramePr>
          <p:cNvPr id="5" name="Object 102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086377134"/>
              </p:ext>
            </p:extLst>
          </p:nvPr>
        </p:nvGraphicFramePr>
        <p:xfrm>
          <a:off x="241300" y="558800"/>
          <a:ext cx="8275638" cy="5240338"/>
        </p:xfrm>
        <a:graphic>
          <a:graphicData uri="http://schemas.openxmlformats.org/presentationml/2006/ole">
            <p:oleObj spid="_x0000_s5148" name="Worksheet" r:id="rId3" imgW="11277630" imgH="6715125" progId="Excel.Sheet.8">
              <p:embed/>
            </p:oleObj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Text Box 3"/>
          <p:cNvSpPr txBox="1">
            <a:spLocks noChangeArrowheads="1"/>
          </p:cNvSpPr>
          <p:nvPr/>
        </p:nvSpPr>
        <p:spPr bwMode="auto">
          <a:xfrm>
            <a:off x="381000" y="228600"/>
            <a:ext cx="8458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1800" u="sng">
                <a:solidFill>
                  <a:srgbClr val="336699"/>
                </a:solidFill>
                <a:latin typeface="Tahoma" pitchFamily="34" charset="0"/>
              </a:rPr>
              <a:t>TOTAL DE REGISTROS RECEBIDOS                                                   Por Grupo</a:t>
            </a:r>
          </a:p>
        </p:txBody>
      </p:sp>
      <p:sp>
        <p:nvSpPr>
          <p:cNvPr id="6148" name="Text Box 7"/>
          <p:cNvSpPr txBox="1">
            <a:spLocks noChangeArrowheads="1"/>
          </p:cNvSpPr>
          <p:nvPr/>
        </p:nvSpPr>
        <p:spPr bwMode="auto">
          <a:xfrm>
            <a:off x="395288" y="6092825"/>
            <a:ext cx="8229600" cy="47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1000">
                <a:solidFill>
                  <a:srgbClr val="003366"/>
                </a:solidFill>
                <a:latin typeface="Tahoma" pitchFamily="34" charset="0"/>
              </a:rPr>
              <a:t>       </a:t>
            </a:r>
            <a:r>
              <a:rPr lang="pt-BR" sz="1000">
                <a:solidFill>
                  <a:srgbClr val="336699"/>
                </a:solidFill>
                <a:latin typeface="Tahoma" pitchFamily="34" charset="0"/>
              </a:rPr>
              <a:t>______________________________________________________________________________________________________________</a:t>
            </a:r>
            <a:r>
              <a:rPr lang="pt-BR" sz="1000">
                <a:solidFill>
                  <a:srgbClr val="003366"/>
                </a:solidFill>
                <a:latin typeface="Tahoma" pitchFamily="34" charset="0"/>
              </a:rPr>
              <a:t>_</a:t>
            </a:r>
          </a:p>
          <a:p>
            <a:pPr algn="ctr">
              <a:spcBef>
                <a:spcPct val="50000"/>
              </a:spcBef>
            </a:pPr>
            <a:r>
              <a:rPr lang="pt-BR" sz="1000">
                <a:solidFill>
                  <a:srgbClr val="003366"/>
                </a:solidFill>
                <a:latin typeface="Tahoma" pitchFamily="34" charset="0"/>
              </a:rPr>
              <a:t>        </a:t>
            </a:r>
            <a:r>
              <a:rPr lang="pt-BR" sz="1000">
                <a:solidFill>
                  <a:srgbClr val="336699"/>
                </a:solidFill>
                <a:latin typeface="Tahoma" pitchFamily="34" charset="0"/>
              </a:rPr>
              <a:t>Os registros do Grupo E (Empresa)) variam de E1 (mais grave) até E4</a:t>
            </a:r>
          </a:p>
        </p:txBody>
      </p:sp>
      <p:graphicFrame>
        <p:nvGraphicFramePr>
          <p:cNvPr id="6146" name="Object 102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121805153"/>
              </p:ext>
            </p:extLst>
          </p:nvPr>
        </p:nvGraphicFramePr>
        <p:xfrm>
          <a:off x="1993900" y="482600"/>
          <a:ext cx="4745038" cy="5035550"/>
        </p:xfrm>
        <a:graphic>
          <a:graphicData uri="http://schemas.openxmlformats.org/presentationml/2006/ole">
            <p:oleObj spid="_x0000_s6171" name="Worksheet" r:id="rId3" imgW="11268180" imgH="10477590" progId="Excel.Sheet.8">
              <p:embed/>
            </p:oleObj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ext Box 3"/>
          <p:cNvSpPr txBox="1">
            <a:spLocks noChangeArrowheads="1"/>
          </p:cNvSpPr>
          <p:nvPr/>
        </p:nvSpPr>
        <p:spPr bwMode="auto">
          <a:xfrm>
            <a:off x="3733800" y="457200"/>
            <a:ext cx="18288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4000" u="sng">
                <a:solidFill>
                  <a:srgbClr val="003366"/>
                </a:solidFill>
                <a:latin typeface="Tahoma" pitchFamily="34" charset="0"/>
              </a:rPr>
              <a:t>RTR-2                                      </a:t>
            </a:r>
            <a:endParaRPr lang="pt-BR" sz="3200">
              <a:solidFill>
                <a:srgbClr val="003366"/>
              </a:solidFill>
              <a:latin typeface="Tahoma" pitchFamily="34" charset="0"/>
            </a:endParaRPr>
          </a:p>
        </p:txBody>
      </p:sp>
      <p:sp>
        <p:nvSpPr>
          <p:cNvPr id="21507" name="Rectangle 4"/>
          <p:cNvSpPr>
            <a:spLocks noChangeArrowheads="1"/>
          </p:cNvSpPr>
          <p:nvPr/>
        </p:nvSpPr>
        <p:spPr bwMode="auto">
          <a:xfrm>
            <a:off x="2314575" y="183356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endParaRPr lang="pt-BR"/>
          </a:p>
        </p:txBody>
      </p:sp>
      <p:pic>
        <p:nvPicPr>
          <p:cNvPr id="21508" name="Imagem 5" descr="RTR02_TODA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3000" y="1219200"/>
            <a:ext cx="7010400" cy="4956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2" name="Text Box 3"/>
          <p:cNvSpPr txBox="1">
            <a:spLocks noChangeArrowheads="1"/>
          </p:cNvSpPr>
          <p:nvPr/>
        </p:nvSpPr>
        <p:spPr bwMode="auto">
          <a:xfrm>
            <a:off x="457200" y="304800"/>
            <a:ext cx="8458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2400" u="sng">
                <a:solidFill>
                  <a:srgbClr val="336699"/>
                </a:solidFill>
                <a:latin typeface="Tahoma" pitchFamily="34" charset="0"/>
              </a:rPr>
              <a:t>RTR-2                                                      </a:t>
            </a:r>
            <a:r>
              <a:rPr lang="pt-BR" sz="1800" u="sng">
                <a:solidFill>
                  <a:srgbClr val="336699"/>
                </a:solidFill>
                <a:latin typeface="Tahoma" pitchFamily="34" charset="0"/>
              </a:rPr>
              <a:t>LINHAS RECLAMADAS</a:t>
            </a:r>
            <a:endParaRPr lang="pt-BR" sz="1800">
              <a:solidFill>
                <a:srgbClr val="336699"/>
              </a:solidFill>
              <a:latin typeface="Tahoma" pitchFamily="34" charset="0"/>
            </a:endParaRPr>
          </a:p>
        </p:txBody>
      </p:sp>
      <p:graphicFrame>
        <p:nvGraphicFramePr>
          <p:cNvPr id="7170" name="Object 32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976267215"/>
              </p:ext>
            </p:extLst>
          </p:nvPr>
        </p:nvGraphicFramePr>
        <p:xfrm>
          <a:off x="755650" y="836613"/>
          <a:ext cx="3240088" cy="4104555"/>
        </p:xfrm>
        <a:graphic>
          <a:graphicData uri="http://schemas.openxmlformats.org/presentationml/2006/ole">
            <p:oleObj spid="_x0000_s7222" name="Folha de Cálculo" r:id="rId3" imgW="5334045" imgH="6724620" progId="Excel.Sheet.8">
              <p:embed/>
            </p:oleObj>
          </a:graphicData>
        </a:graphic>
      </p:graphicFrame>
      <p:sp>
        <p:nvSpPr>
          <p:cNvPr id="7173" name="Text Box 7"/>
          <p:cNvSpPr txBox="1">
            <a:spLocks noChangeArrowheads="1"/>
          </p:cNvSpPr>
          <p:nvPr/>
        </p:nvSpPr>
        <p:spPr bwMode="auto">
          <a:xfrm>
            <a:off x="304800" y="6156325"/>
            <a:ext cx="8153400" cy="625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1000" dirty="0">
                <a:solidFill>
                  <a:srgbClr val="336699"/>
                </a:solidFill>
                <a:latin typeface="Tahoma" pitchFamily="34" charset="0"/>
              </a:rPr>
              <a:t>__________________________________________________________________________________________________________________</a:t>
            </a:r>
          </a:p>
          <a:p>
            <a:pPr>
              <a:spcBef>
                <a:spcPct val="50000"/>
              </a:spcBef>
            </a:pPr>
            <a:r>
              <a:rPr lang="pt-BR" sz="1000" dirty="0">
                <a:solidFill>
                  <a:srgbClr val="336699"/>
                </a:solidFill>
                <a:latin typeface="Tahoma" pitchFamily="34" charset="0"/>
              </a:rPr>
              <a:t>A RTR-2 possui o total de 112 linhas. No Trimestre </a:t>
            </a:r>
            <a:r>
              <a:rPr lang="pt-BR" sz="1000" dirty="0" smtClean="0">
                <a:solidFill>
                  <a:srgbClr val="336699"/>
                </a:solidFill>
                <a:latin typeface="Tahoma" pitchFamily="34" charset="0"/>
              </a:rPr>
              <a:t>70 </a:t>
            </a:r>
            <a:r>
              <a:rPr lang="pt-BR" sz="1000" dirty="0">
                <a:solidFill>
                  <a:srgbClr val="336699"/>
                </a:solidFill>
                <a:latin typeface="Tahoma" pitchFamily="34" charset="0"/>
              </a:rPr>
              <a:t>linhas foram reclamadas, das quais  são </a:t>
            </a:r>
            <a:r>
              <a:rPr lang="pt-BR" sz="1000" dirty="0" smtClean="0">
                <a:solidFill>
                  <a:srgbClr val="336699"/>
                </a:solidFill>
                <a:latin typeface="Tahoma" pitchFamily="34" charset="0"/>
              </a:rPr>
              <a:t>37 </a:t>
            </a:r>
            <a:r>
              <a:rPr lang="pt-BR" sz="1000" dirty="0">
                <a:solidFill>
                  <a:srgbClr val="336699"/>
                </a:solidFill>
                <a:latin typeface="Tahoma" pitchFamily="34" charset="0"/>
              </a:rPr>
              <a:t>Intra-Região, </a:t>
            </a:r>
            <a:r>
              <a:rPr lang="pt-BR" sz="1000" dirty="0" smtClean="0">
                <a:solidFill>
                  <a:srgbClr val="336699"/>
                </a:solidFill>
                <a:latin typeface="Tahoma" pitchFamily="34" charset="0"/>
              </a:rPr>
              <a:t>12 </a:t>
            </a:r>
            <a:r>
              <a:rPr lang="pt-BR" sz="1000" dirty="0">
                <a:solidFill>
                  <a:srgbClr val="336699"/>
                </a:solidFill>
                <a:latin typeface="Tahoma" pitchFamily="34" charset="0"/>
              </a:rPr>
              <a:t>Inter-Região e </a:t>
            </a:r>
            <a:r>
              <a:rPr lang="pt-BR" sz="1000" dirty="0" smtClean="0">
                <a:solidFill>
                  <a:srgbClr val="336699"/>
                </a:solidFill>
                <a:latin typeface="Tahoma" pitchFamily="34" charset="0"/>
              </a:rPr>
              <a:t>21 da </a:t>
            </a:r>
            <a:r>
              <a:rPr lang="pt-BR" sz="1000" dirty="0">
                <a:solidFill>
                  <a:srgbClr val="336699"/>
                </a:solidFill>
                <a:latin typeface="Tahoma" pitchFamily="34" charset="0"/>
              </a:rPr>
              <a:t>Região Centro</a:t>
            </a:r>
            <a:r>
              <a:rPr lang="pt-BR" sz="1000" dirty="0" smtClean="0">
                <a:solidFill>
                  <a:srgbClr val="336699"/>
                </a:solidFill>
                <a:latin typeface="Tahoma" pitchFamily="34" charset="0"/>
              </a:rPr>
              <a:t>.</a:t>
            </a:r>
            <a:endParaRPr lang="pt-BR" sz="1000" dirty="0">
              <a:solidFill>
                <a:srgbClr val="003366"/>
              </a:solidFill>
              <a:latin typeface="Tahoma" pitchFamily="34" charset="0"/>
            </a:endParaRPr>
          </a:p>
        </p:txBody>
      </p:sp>
      <p:graphicFrame>
        <p:nvGraphicFramePr>
          <p:cNvPr id="7171" name="Object 102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245794496"/>
              </p:ext>
            </p:extLst>
          </p:nvPr>
        </p:nvGraphicFramePr>
        <p:xfrm>
          <a:off x="4571999" y="836614"/>
          <a:ext cx="3457575" cy="4104554"/>
        </p:xfrm>
        <a:graphic>
          <a:graphicData uri="http://schemas.openxmlformats.org/presentationml/2006/ole">
            <p:oleObj spid="_x0000_s7223" name="Folha de Cálculo" r:id="rId4" imgW="5305411" imgH="7086690" progId="Excel.Sheet.8">
              <p:embed/>
            </p:oleObj>
          </a:graphicData>
        </a:graphic>
      </p:graphicFrame>
      <p:sp>
        <p:nvSpPr>
          <p:cNvPr id="7174" name="Text Box 7"/>
          <p:cNvSpPr txBox="1">
            <a:spLocks noChangeArrowheads="1"/>
          </p:cNvSpPr>
          <p:nvPr/>
        </p:nvSpPr>
        <p:spPr bwMode="auto">
          <a:xfrm>
            <a:off x="2771775" y="5084763"/>
            <a:ext cx="3048000" cy="939800"/>
          </a:xfrm>
          <a:prstGeom prst="rect">
            <a:avLst/>
          </a:prstGeom>
          <a:solidFill>
            <a:srgbClr val="CCE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pt-BR" sz="1000" dirty="0">
                <a:solidFill>
                  <a:schemeClr val="tx1"/>
                </a:solidFill>
                <a:latin typeface="Tahoma" pitchFamily="34" charset="0"/>
              </a:rPr>
              <a:t>Percentual de Linhas Reclamadas: </a:t>
            </a:r>
            <a:r>
              <a:rPr lang="pt-BR" sz="1000" dirty="0" smtClean="0">
                <a:solidFill>
                  <a:schemeClr val="tx1"/>
                </a:solidFill>
                <a:latin typeface="Tahoma" pitchFamily="34" charset="0"/>
              </a:rPr>
              <a:t>62,50%</a:t>
            </a:r>
            <a:endParaRPr lang="pt-BR" sz="1000" dirty="0">
              <a:solidFill>
                <a:schemeClr val="tx1"/>
              </a:solidFill>
              <a:latin typeface="Tahoma" pitchFamily="34" charset="0"/>
            </a:endParaRPr>
          </a:p>
          <a:p>
            <a:pPr algn="ctr">
              <a:spcBef>
                <a:spcPct val="50000"/>
              </a:spcBef>
            </a:pPr>
            <a:r>
              <a:rPr lang="pt-BR" sz="1000" dirty="0">
                <a:solidFill>
                  <a:schemeClr val="tx1"/>
                </a:solidFill>
                <a:latin typeface="Tahoma" pitchFamily="34" charset="0"/>
              </a:rPr>
              <a:t>Intra-Região: </a:t>
            </a:r>
            <a:r>
              <a:rPr lang="pt-BR" sz="1000" dirty="0" smtClean="0">
                <a:solidFill>
                  <a:schemeClr val="tx1"/>
                </a:solidFill>
                <a:latin typeface="Tahoma" pitchFamily="34" charset="0"/>
              </a:rPr>
              <a:t>77,08%</a:t>
            </a:r>
            <a:endParaRPr lang="pt-BR" sz="1000" dirty="0">
              <a:solidFill>
                <a:schemeClr val="tx1"/>
              </a:solidFill>
              <a:latin typeface="Tahoma" pitchFamily="34" charset="0"/>
            </a:endParaRPr>
          </a:p>
          <a:p>
            <a:pPr algn="ctr">
              <a:spcBef>
                <a:spcPct val="50000"/>
              </a:spcBef>
            </a:pPr>
            <a:r>
              <a:rPr lang="pt-BR" sz="1000" dirty="0">
                <a:solidFill>
                  <a:schemeClr val="tx1"/>
                </a:solidFill>
                <a:latin typeface="Tahoma" pitchFamily="34" charset="0"/>
              </a:rPr>
              <a:t>Inter-Região: </a:t>
            </a:r>
            <a:r>
              <a:rPr lang="pt-BR" sz="1000" dirty="0" smtClean="0">
                <a:solidFill>
                  <a:schemeClr val="tx1"/>
                </a:solidFill>
                <a:latin typeface="Tahoma" pitchFamily="34" charset="0"/>
              </a:rPr>
              <a:t>38,71%</a:t>
            </a:r>
            <a:endParaRPr lang="pt-BR" sz="1000" dirty="0">
              <a:solidFill>
                <a:schemeClr val="tx1"/>
              </a:solidFill>
              <a:latin typeface="Tahoma" pitchFamily="34" charset="0"/>
            </a:endParaRPr>
          </a:p>
          <a:p>
            <a:pPr algn="ctr">
              <a:spcBef>
                <a:spcPct val="50000"/>
              </a:spcBef>
            </a:pPr>
            <a:r>
              <a:rPr lang="pt-BR" sz="1000" dirty="0">
                <a:solidFill>
                  <a:schemeClr val="tx1"/>
                </a:solidFill>
                <a:latin typeface="Tahoma" pitchFamily="34" charset="0"/>
              </a:rPr>
              <a:t>Região Centro: </a:t>
            </a:r>
            <a:r>
              <a:rPr lang="pt-BR" sz="1000" dirty="0" smtClean="0">
                <a:solidFill>
                  <a:schemeClr val="tx1"/>
                </a:solidFill>
                <a:latin typeface="Tahoma" pitchFamily="34" charset="0"/>
              </a:rPr>
              <a:t>63,64%</a:t>
            </a:r>
            <a:endParaRPr lang="pt-BR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194" name="Object 3"/>
          <p:cNvGraphicFramePr>
            <a:graphicFrameLocks noChangeAspect="1"/>
          </p:cNvGraphicFramePr>
          <p:nvPr/>
        </p:nvGraphicFramePr>
        <p:xfrm>
          <a:off x="1042988" y="762000"/>
          <a:ext cx="10518775" cy="5907088"/>
        </p:xfrm>
        <a:graphic>
          <a:graphicData uri="http://schemas.openxmlformats.org/presentationml/2006/ole">
            <p:oleObj spid="_x0000_s8324" name="Planilha" r:id="rId3" imgW="7000916" imgH="4238497" progId="Excel.Sheet.8">
              <p:embed/>
            </p:oleObj>
          </a:graphicData>
        </a:graphic>
      </p:graphicFrame>
      <p:sp>
        <p:nvSpPr>
          <p:cNvPr id="8199" name="Text Box 7"/>
          <p:cNvSpPr txBox="1">
            <a:spLocks noChangeArrowheads="1"/>
          </p:cNvSpPr>
          <p:nvPr/>
        </p:nvSpPr>
        <p:spPr bwMode="auto">
          <a:xfrm>
            <a:off x="539750" y="6021388"/>
            <a:ext cx="8280400" cy="47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1000" dirty="0">
                <a:solidFill>
                  <a:srgbClr val="003366"/>
                </a:solidFill>
                <a:latin typeface="Tahoma" pitchFamily="34" charset="0"/>
              </a:rPr>
              <a:t>    </a:t>
            </a:r>
            <a:r>
              <a:rPr lang="pt-BR" sz="1000" dirty="0">
                <a:solidFill>
                  <a:srgbClr val="336699"/>
                </a:solidFill>
                <a:latin typeface="Tahoma" pitchFamily="34" charset="0"/>
              </a:rPr>
              <a:t>______________________________________________________________________________________________________________</a:t>
            </a:r>
          </a:p>
          <a:p>
            <a:pPr>
              <a:spcBef>
                <a:spcPct val="50000"/>
              </a:spcBef>
            </a:pPr>
            <a:r>
              <a:rPr lang="pt-BR" sz="1000" dirty="0">
                <a:solidFill>
                  <a:srgbClr val="336699"/>
                </a:solidFill>
                <a:latin typeface="Tahoma" pitchFamily="34" charset="0"/>
              </a:rPr>
              <a:t>      Total de registros recebidos: </a:t>
            </a:r>
            <a:r>
              <a:rPr lang="pt-BR" sz="1000" dirty="0" smtClean="0">
                <a:solidFill>
                  <a:srgbClr val="336699"/>
                </a:solidFill>
                <a:latin typeface="Tahoma" pitchFamily="34" charset="0"/>
              </a:rPr>
              <a:t>149                               </a:t>
            </a:r>
            <a:r>
              <a:rPr lang="pt-BR" sz="1000" dirty="0">
                <a:solidFill>
                  <a:srgbClr val="336699"/>
                </a:solidFill>
                <a:latin typeface="Tahoma" pitchFamily="34" charset="0"/>
              </a:rPr>
              <a:t>Registros recebidos por tipo: </a:t>
            </a:r>
            <a:r>
              <a:rPr lang="pt-BR" sz="1000" dirty="0" smtClean="0">
                <a:solidFill>
                  <a:srgbClr val="336699"/>
                </a:solidFill>
                <a:latin typeface="Tahoma" pitchFamily="34" charset="0"/>
              </a:rPr>
              <a:t>23                                  </a:t>
            </a:r>
            <a:r>
              <a:rPr lang="pt-BR" sz="1000" dirty="0">
                <a:solidFill>
                  <a:srgbClr val="336699"/>
                </a:solidFill>
                <a:latin typeface="Tahoma" pitchFamily="34" charset="0"/>
              </a:rPr>
              <a:t>Total de pontos: </a:t>
            </a:r>
            <a:r>
              <a:rPr lang="pt-BR" sz="1000" dirty="0" smtClean="0">
                <a:solidFill>
                  <a:srgbClr val="336699"/>
                </a:solidFill>
                <a:latin typeface="Tahoma" pitchFamily="34" charset="0"/>
              </a:rPr>
              <a:t>704,16</a:t>
            </a:r>
            <a:endParaRPr lang="pt-BR" sz="1000" dirty="0">
              <a:solidFill>
                <a:srgbClr val="336699"/>
              </a:solidFill>
              <a:latin typeface="Tahoma" pitchFamily="34" charset="0"/>
            </a:endParaRPr>
          </a:p>
        </p:txBody>
      </p:sp>
      <p:graphicFrame>
        <p:nvGraphicFramePr>
          <p:cNvPr id="8195" name="Object 1025"/>
          <p:cNvGraphicFramePr>
            <a:graphicFrameLocks noChangeAspect="1"/>
          </p:cNvGraphicFramePr>
          <p:nvPr/>
        </p:nvGraphicFramePr>
        <p:xfrm>
          <a:off x="250825" y="3357563"/>
          <a:ext cx="11333163" cy="2703512"/>
        </p:xfrm>
        <a:graphic>
          <a:graphicData uri="http://schemas.openxmlformats.org/presentationml/2006/ole">
            <p:oleObj spid="_x0000_s8325" name="Planilha" r:id="rId4" imgW="7000916" imgH="4238497" progId="Excel.Sheet.8">
              <p:embed/>
            </p:oleObj>
          </a:graphicData>
        </a:graphic>
      </p:graphicFrame>
      <p:graphicFrame>
        <p:nvGraphicFramePr>
          <p:cNvPr id="8196" name="Object 1026"/>
          <p:cNvGraphicFramePr>
            <a:graphicFrameLocks noChangeAspect="1"/>
          </p:cNvGraphicFramePr>
          <p:nvPr/>
        </p:nvGraphicFramePr>
        <p:xfrm>
          <a:off x="250825" y="1995488"/>
          <a:ext cx="4968875" cy="2657475"/>
        </p:xfrm>
        <a:graphic>
          <a:graphicData uri="http://schemas.openxmlformats.org/presentationml/2006/ole">
            <p:oleObj spid="_x0000_s8326" name="Gráfico" r:id="rId5" imgW="4989960" imgH="3197520" progId="Excel.Sheet.8">
              <p:embed/>
            </p:oleObj>
          </a:graphicData>
        </a:graphic>
      </p:graphicFrame>
      <p:graphicFrame>
        <p:nvGraphicFramePr>
          <p:cNvPr id="8197" name="Object 1027"/>
          <p:cNvGraphicFramePr>
            <a:graphicFrameLocks noChangeAspect="1"/>
          </p:cNvGraphicFramePr>
          <p:nvPr/>
        </p:nvGraphicFramePr>
        <p:xfrm>
          <a:off x="0" y="188913"/>
          <a:ext cx="11441113" cy="5856287"/>
        </p:xfrm>
        <a:graphic>
          <a:graphicData uri="http://schemas.openxmlformats.org/presentationml/2006/ole">
            <p:oleObj spid="_x0000_s8327" name="Planilha" r:id="rId6" imgW="7000916" imgH="4238497" progId="Excel.Sheet.8">
              <p:embed/>
            </p:oleObj>
          </a:graphicData>
        </a:graphic>
      </p:graphicFrame>
      <p:sp>
        <p:nvSpPr>
          <p:cNvPr id="8200" name="Text Box 2"/>
          <p:cNvSpPr txBox="1">
            <a:spLocks noChangeArrowheads="1"/>
          </p:cNvSpPr>
          <p:nvPr/>
        </p:nvSpPr>
        <p:spPr bwMode="auto">
          <a:xfrm>
            <a:off x="457200" y="304800"/>
            <a:ext cx="8458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2400" u="sng">
                <a:solidFill>
                  <a:srgbClr val="336699"/>
                </a:solidFill>
                <a:latin typeface="Tahoma" pitchFamily="34" charset="0"/>
              </a:rPr>
              <a:t>RTR-2                                          </a:t>
            </a:r>
            <a:r>
              <a:rPr lang="pt-BR" sz="1800" u="sng">
                <a:solidFill>
                  <a:srgbClr val="336699"/>
                </a:solidFill>
                <a:latin typeface="Tahoma" pitchFamily="34" charset="0"/>
              </a:rPr>
              <a:t>TOTAL DE REGISTROS POR TIPO</a:t>
            </a:r>
            <a:endParaRPr lang="pt-BR" sz="2000" u="sng">
              <a:solidFill>
                <a:srgbClr val="336699"/>
              </a:solidFill>
              <a:latin typeface="Tahoma" pitchFamily="34" charset="0"/>
            </a:endParaRPr>
          </a:p>
        </p:txBody>
      </p:sp>
      <p:graphicFrame>
        <p:nvGraphicFramePr>
          <p:cNvPr id="8198" name="Object 102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781168887"/>
              </p:ext>
            </p:extLst>
          </p:nvPr>
        </p:nvGraphicFramePr>
        <p:xfrm>
          <a:off x="241300" y="558800"/>
          <a:ext cx="8375650" cy="5319713"/>
        </p:xfrm>
        <a:graphic>
          <a:graphicData uri="http://schemas.openxmlformats.org/presentationml/2006/ole">
            <p:oleObj spid="_x0000_s8328" name="Worksheet" r:id="rId7" imgW="11401560" imgH="6819990" progId="Excel.Sheet.8">
              <p:embed/>
            </p:oleObj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Text Box 3"/>
          <p:cNvSpPr txBox="1">
            <a:spLocks noChangeArrowheads="1"/>
          </p:cNvSpPr>
          <p:nvPr/>
        </p:nvSpPr>
        <p:spPr bwMode="auto">
          <a:xfrm>
            <a:off x="457200" y="381000"/>
            <a:ext cx="8458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2400" u="sng">
                <a:solidFill>
                  <a:srgbClr val="336699"/>
                </a:solidFill>
                <a:latin typeface="Tahoma" pitchFamily="34" charset="0"/>
              </a:rPr>
              <a:t>RTR-2                                                       </a:t>
            </a:r>
            <a:r>
              <a:rPr lang="pt-BR" sz="1800" u="sng">
                <a:solidFill>
                  <a:srgbClr val="336699"/>
                </a:solidFill>
                <a:latin typeface="Tahoma" pitchFamily="34" charset="0"/>
              </a:rPr>
              <a:t>Bairro da Ocorrência </a:t>
            </a:r>
            <a:endParaRPr lang="pt-BR" sz="1800">
              <a:solidFill>
                <a:srgbClr val="336699"/>
              </a:solidFill>
              <a:latin typeface="Tahoma" pitchFamily="34" charset="0"/>
            </a:endParaRPr>
          </a:p>
        </p:txBody>
      </p:sp>
      <p:graphicFrame>
        <p:nvGraphicFramePr>
          <p:cNvPr id="9218" name="Object 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497454667"/>
              </p:ext>
            </p:extLst>
          </p:nvPr>
        </p:nvGraphicFramePr>
        <p:xfrm>
          <a:off x="393700" y="863600"/>
          <a:ext cx="8220075" cy="5707063"/>
        </p:xfrm>
        <a:graphic>
          <a:graphicData uri="http://schemas.openxmlformats.org/presentationml/2006/ole">
            <p:oleObj spid="_x0000_s9243" name="Worksheet" r:id="rId3" imgW="8410500" imgH="4181385" progId="Excel.Sheet.8">
              <p:embed/>
            </p:oleObj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3"/>
          <p:cNvSpPr>
            <a:spLocks noChangeArrowheads="1"/>
          </p:cNvSpPr>
          <p:nvPr/>
        </p:nvSpPr>
        <p:spPr bwMode="auto">
          <a:xfrm>
            <a:off x="2324100" y="184308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endParaRPr lang="pt-BR"/>
          </a:p>
        </p:txBody>
      </p:sp>
      <p:pic>
        <p:nvPicPr>
          <p:cNvPr id="22531" name="Imagem 9" descr="RTR03_TODA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3000" y="1143000"/>
            <a:ext cx="7010400" cy="4946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2" name="Text Box 3"/>
          <p:cNvSpPr txBox="1">
            <a:spLocks noChangeArrowheads="1"/>
          </p:cNvSpPr>
          <p:nvPr/>
        </p:nvSpPr>
        <p:spPr bwMode="auto">
          <a:xfrm>
            <a:off x="3733800" y="457200"/>
            <a:ext cx="18288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4000" u="sng">
                <a:solidFill>
                  <a:srgbClr val="003366"/>
                </a:solidFill>
                <a:latin typeface="Tahoma" pitchFamily="34" charset="0"/>
              </a:rPr>
              <a:t>RTR-3                                      </a:t>
            </a:r>
            <a:endParaRPr lang="pt-BR" sz="3200">
              <a:solidFill>
                <a:srgbClr val="003366"/>
              </a:solidFill>
              <a:latin typeface="Tahoma" pitchFamily="34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5" name="Text Box 3"/>
          <p:cNvSpPr txBox="1">
            <a:spLocks noChangeArrowheads="1"/>
          </p:cNvSpPr>
          <p:nvPr/>
        </p:nvSpPr>
        <p:spPr bwMode="auto">
          <a:xfrm>
            <a:off x="323850" y="234950"/>
            <a:ext cx="8458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2400" u="sng">
                <a:solidFill>
                  <a:srgbClr val="336699"/>
                </a:solidFill>
                <a:latin typeface="Tahoma" pitchFamily="34" charset="0"/>
              </a:rPr>
              <a:t>RTR-3                                                      </a:t>
            </a:r>
            <a:r>
              <a:rPr lang="pt-BR" sz="1800" u="sng">
                <a:solidFill>
                  <a:srgbClr val="336699"/>
                </a:solidFill>
                <a:latin typeface="Tahoma" pitchFamily="34" charset="0"/>
              </a:rPr>
              <a:t>LINHAS RECLAMADAS</a:t>
            </a:r>
            <a:endParaRPr lang="pt-BR" sz="1800">
              <a:solidFill>
                <a:srgbClr val="336699"/>
              </a:solidFill>
              <a:latin typeface="Tahoma" pitchFamily="34" charset="0"/>
            </a:endParaRPr>
          </a:p>
        </p:txBody>
      </p:sp>
      <p:sp>
        <p:nvSpPr>
          <p:cNvPr id="10246" name="Text Box 7"/>
          <p:cNvSpPr txBox="1">
            <a:spLocks noChangeArrowheads="1"/>
          </p:cNvSpPr>
          <p:nvPr/>
        </p:nvSpPr>
        <p:spPr bwMode="auto">
          <a:xfrm>
            <a:off x="228600" y="6232525"/>
            <a:ext cx="89154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1000" dirty="0">
                <a:solidFill>
                  <a:srgbClr val="336699"/>
                </a:solidFill>
                <a:latin typeface="Tahoma" pitchFamily="34" charset="0"/>
              </a:rPr>
              <a:t>_________________________________________________________________________________________________________________________</a:t>
            </a:r>
          </a:p>
          <a:p>
            <a:pPr>
              <a:spcBef>
                <a:spcPct val="50000"/>
              </a:spcBef>
            </a:pPr>
            <a:r>
              <a:rPr lang="pt-BR" sz="1000" dirty="0">
                <a:solidFill>
                  <a:srgbClr val="336699"/>
                </a:solidFill>
                <a:latin typeface="Tahoma" pitchFamily="34" charset="0"/>
              </a:rPr>
              <a:t>A RTR-3 possui o total de 139 linhas. No Trimestre </a:t>
            </a:r>
            <a:r>
              <a:rPr lang="pt-BR" sz="1000" dirty="0" smtClean="0">
                <a:solidFill>
                  <a:srgbClr val="336699"/>
                </a:solidFill>
                <a:latin typeface="Tahoma" pitchFamily="34" charset="0"/>
              </a:rPr>
              <a:t>66 </a:t>
            </a:r>
            <a:r>
              <a:rPr lang="pt-BR" sz="1000" dirty="0">
                <a:solidFill>
                  <a:srgbClr val="336699"/>
                </a:solidFill>
                <a:latin typeface="Tahoma" pitchFamily="34" charset="0"/>
              </a:rPr>
              <a:t>linhas foram reclamadas, das quais  são </a:t>
            </a:r>
            <a:r>
              <a:rPr lang="pt-BR" sz="1000" dirty="0" smtClean="0">
                <a:solidFill>
                  <a:srgbClr val="336699"/>
                </a:solidFill>
                <a:latin typeface="Tahoma" pitchFamily="34" charset="0"/>
              </a:rPr>
              <a:t>12 </a:t>
            </a:r>
            <a:r>
              <a:rPr lang="pt-BR" sz="1000" dirty="0">
                <a:solidFill>
                  <a:srgbClr val="336699"/>
                </a:solidFill>
                <a:latin typeface="Tahoma" pitchFamily="34" charset="0"/>
              </a:rPr>
              <a:t>Intra-Região, </a:t>
            </a:r>
            <a:r>
              <a:rPr lang="pt-BR" sz="1000" dirty="0" smtClean="0">
                <a:solidFill>
                  <a:srgbClr val="336699"/>
                </a:solidFill>
                <a:latin typeface="Tahoma" pitchFamily="34" charset="0"/>
              </a:rPr>
              <a:t>19 Inter-Região </a:t>
            </a:r>
            <a:r>
              <a:rPr lang="pt-BR" sz="1000" dirty="0">
                <a:solidFill>
                  <a:srgbClr val="336699"/>
                </a:solidFill>
                <a:latin typeface="Tahoma" pitchFamily="34" charset="0"/>
              </a:rPr>
              <a:t>e </a:t>
            </a:r>
            <a:r>
              <a:rPr lang="pt-BR" sz="1000" dirty="0" smtClean="0">
                <a:solidFill>
                  <a:srgbClr val="336699"/>
                </a:solidFill>
                <a:latin typeface="Tahoma" pitchFamily="34" charset="0"/>
              </a:rPr>
              <a:t>35 </a:t>
            </a:r>
            <a:r>
              <a:rPr lang="pt-BR" sz="1000" dirty="0">
                <a:solidFill>
                  <a:srgbClr val="336699"/>
                </a:solidFill>
                <a:latin typeface="Tahoma" pitchFamily="34" charset="0"/>
              </a:rPr>
              <a:t>da Região Centro.</a:t>
            </a:r>
            <a:r>
              <a:rPr lang="pt-BR" sz="1000" dirty="0">
                <a:solidFill>
                  <a:srgbClr val="003366"/>
                </a:solidFill>
                <a:latin typeface="Tahoma" pitchFamily="34" charset="0"/>
              </a:rPr>
              <a:t> </a:t>
            </a:r>
          </a:p>
          <a:p>
            <a:pPr>
              <a:spcBef>
                <a:spcPct val="50000"/>
              </a:spcBef>
            </a:pPr>
            <a:endParaRPr lang="pt-BR" sz="1000" dirty="0">
              <a:solidFill>
                <a:srgbClr val="003366"/>
              </a:solidFill>
              <a:latin typeface="Tahoma" pitchFamily="34" charset="0"/>
            </a:endParaRPr>
          </a:p>
        </p:txBody>
      </p:sp>
      <p:sp>
        <p:nvSpPr>
          <p:cNvPr id="10247" name="Text Box 8"/>
          <p:cNvSpPr txBox="1">
            <a:spLocks noChangeArrowheads="1"/>
          </p:cNvSpPr>
          <p:nvPr/>
        </p:nvSpPr>
        <p:spPr bwMode="auto">
          <a:xfrm>
            <a:off x="2124075" y="5300663"/>
            <a:ext cx="4419600" cy="939800"/>
          </a:xfrm>
          <a:prstGeom prst="rect">
            <a:avLst/>
          </a:prstGeom>
          <a:solidFill>
            <a:srgbClr val="CCE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pt-BR" sz="1000" dirty="0">
                <a:solidFill>
                  <a:schemeClr val="tx1"/>
                </a:solidFill>
                <a:latin typeface="Tahoma" pitchFamily="34" charset="0"/>
              </a:rPr>
              <a:t>Percentual de Linhas Reclamadas: </a:t>
            </a:r>
            <a:r>
              <a:rPr lang="pt-BR" sz="1000" dirty="0" smtClean="0">
                <a:solidFill>
                  <a:schemeClr val="tx1"/>
                </a:solidFill>
                <a:latin typeface="Tahoma" pitchFamily="34" charset="0"/>
              </a:rPr>
              <a:t>47,48%</a:t>
            </a:r>
            <a:endParaRPr lang="pt-BR" sz="1000" dirty="0">
              <a:solidFill>
                <a:schemeClr val="tx1"/>
              </a:solidFill>
              <a:latin typeface="Tahoma" pitchFamily="34" charset="0"/>
            </a:endParaRPr>
          </a:p>
          <a:p>
            <a:pPr algn="ctr">
              <a:spcBef>
                <a:spcPct val="50000"/>
              </a:spcBef>
            </a:pPr>
            <a:r>
              <a:rPr lang="pt-BR" sz="1000" dirty="0">
                <a:solidFill>
                  <a:schemeClr val="tx1"/>
                </a:solidFill>
                <a:latin typeface="Tahoma" pitchFamily="34" charset="0"/>
              </a:rPr>
              <a:t>Intra-Região: </a:t>
            </a:r>
            <a:r>
              <a:rPr lang="pt-BR" sz="1000" dirty="0" smtClean="0">
                <a:solidFill>
                  <a:schemeClr val="tx1"/>
                </a:solidFill>
                <a:latin typeface="Tahoma" pitchFamily="34" charset="0"/>
              </a:rPr>
              <a:t>28,57%</a:t>
            </a:r>
            <a:endParaRPr lang="pt-BR" sz="1000" dirty="0">
              <a:solidFill>
                <a:schemeClr val="tx1"/>
              </a:solidFill>
              <a:latin typeface="Tahoma" pitchFamily="34" charset="0"/>
            </a:endParaRPr>
          </a:p>
          <a:p>
            <a:pPr algn="ctr">
              <a:spcBef>
                <a:spcPct val="50000"/>
              </a:spcBef>
            </a:pPr>
            <a:r>
              <a:rPr lang="pt-BR" sz="1000" dirty="0">
                <a:solidFill>
                  <a:schemeClr val="tx1"/>
                </a:solidFill>
                <a:latin typeface="Tahoma" pitchFamily="34" charset="0"/>
              </a:rPr>
              <a:t>Inter-Região: </a:t>
            </a:r>
            <a:r>
              <a:rPr lang="pt-BR" sz="1000" dirty="0" smtClean="0">
                <a:solidFill>
                  <a:schemeClr val="tx1"/>
                </a:solidFill>
                <a:latin typeface="Tahoma" pitchFamily="34" charset="0"/>
              </a:rPr>
              <a:t>45,24%</a:t>
            </a:r>
            <a:endParaRPr lang="pt-BR" sz="1000" dirty="0">
              <a:solidFill>
                <a:schemeClr val="tx1"/>
              </a:solidFill>
              <a:latin typeface="Tahoma" pitchFamily="34" charset="0"/>
            </a:endParaRPr>
          </a:p>
          <a:p>
            <a:pPr algn="ctr">
              <a:spcBef>
                <a:spcPct val="50000"/>
              </a:spcBef>
            </a:pPr>
            <a:r>
              <a:rPr lang="pt-BR" sz="1000" dirty="0">
                <a:solidFill>
                  <a:schemeClr val="tx1"/>
                </a:solidFill>
                <a:latin typeface="Tahoma" pitchFamily="34" charset="0"/>
              </a:rPr>
              <a:t>Região Centro: </a:t>
            </a:r>
            <a:r>
              <a:rPr lang="pt-BR" sz="1000" dirty="0" smtClean="0">
                <a:solidFill>
                  <a:schemeClr val="tx1"/>
                </a:solidFill>
                <a:latin typeface="Tahoma" pitchFamily="34" charset="0"/>
              </a:rPr>
              <a:t>63,64%</a:t>
            </a:r>
            <a:endParaRPr lang="pt-BR" dirty="0">
              <a:solidFill>
                <a:schemeClr val="tx1"/>
              </a:solidFill>
            </a:endParaRPr>
          </a:p>
        </p:txBody>
      </p:sp>
      <p:graphicFrame>
        <p:nvGraphicFramePr>
          <p:cNvPr id="8" name="Object 2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270870521"/>
              </p:ext>
            </p:extLst>
          </p:nvPr>
        </p:nvGraphicFramePr>
        <p:xfrm>
          <a:off x="684213" y="692125"/>
          <a:ext cx="3522662" cy="4537075"/>
        </p:xfrm>
        <a:graphic>
          <a:graphicData uri="http://schemas.openxmlformats.org/presentationml/2006/ole">
            <p:oleObj spid="_x0000_s10317" name="Folha de Cálculo" r:id="rId3" imgW="5162511" imgH="6162750" progId="Excel.Sheet.8">
              <p:embed/>
            </p:oleObj>
          </a:graphicData>
        </a:graphic>
      </p:graphicFrame>
      <p:graphicFrame>
        <p:nvGraphicFramePr>
          <p:cNvPr id="9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633314951"/>
              </p:ext>
            </p:extLst>
          </p:nvPr>
        </p:nvGraphicFramePr>
        <p:xfrm>
          <a:off x="4521200" y="692150"/>
          <a:ext cx="3529013" cy="3416300"/>
        </p:xfrm>
        <a:graphic>
          <a:graphicData uri="http://schemas.openxmlformats.org/presentationml/2006/ole">
            <p:oleObj spid="_x0000_s10318" name="Worksheet" r:id="rId4" imgW="4752975" imgH="4867275" progId="Excel.Sheet.8">
              <p:embed/>
            </p:oleObj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Text Box 2"/>
          <p:cNvSpPr txBox="1">
            <a:spLocks noChangeArrowheads="1"/>
          </p:cNvSpPr>
          <p:nvPr/>
        </p:nvSpPr>
        <p:spPr bwMode="auto">
          <a:xfrm>
            <a:off x="457200" y="304800"/>
            <a:ext cx="8458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2400" u="sng">
                <a:solidFill>
                  <a:srgbClr val="336699"/>
                </a:solidFill>
                <a:latin typeface="Tahoma" pitchFamily="34" charset="0"/>
              </a:rPr>
              <a:t>RTR-3                                          </a:t>
            </a:r>
            <a:r>
              <a:rPr lang="pt-BR" sz="1800" u="sng">
                <a:solidFill>
                  <a:srgbClr val="336699"/>
                </a:solidFill>
                <a:latin typeface="Tahoma" pitchFamily="34" charset="0"/>
              </a:rPr>
              <a:t>TOTAL DE REGISTROS POR TIPO</a:t>
            </a:r>
            <a:endParaRPr lang="pt-BR" sz="2000" u="sng">
              <a:solidFill>
                <a:srgbClr val="336699"/>
              </a:solidFill>
              <a:latin typeface="Tahoma" pitchFamily="34" charset="0"/>
            </a:endParaRPr>
          </a:p>
        </p:txBody>
      </p:sp>
      <p:sp>
        <p:nvSpPr>
          <p:cNvPr id="11268" name="Text Box 7"/>
          <p:cNvSpPr txBox="1">
            <a:spLocks noChangeArrowheads="1"/>
          </p:cNvSpPr>
          <p:nvPr/>
        </p:nvSpPr>
        <p:spPr bwMode="auto">
          <a:xfrm>
            <a:off x="539750" y="6165304"/>
            <a:ext cx="8208963" cy="47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1000" dirty="0">
                <a:solidFill>
                  <a:srgbClr val="003366"/>
                </a:solidFill>
                <a:latin typeface="Tahoma" pitchFamily="34" charset="0"/>
              </a:rPr>
              <a:t>    </a:t>
            </a:r>
            <a:r>
              <a:rPr lang="pt-BR" sz="1000" dirty="0">
                <a:solidFill>
                  <a:srgbClr val="336699"/>
                </a:solidFill>
                <a:latin typeface="Tahoma" pitchFamily="34" charset="0"/>
              </a:rPr>
              <a:t>________________________________________________________________________________________________________________</a:t>
            </a:r>
          </a:p>
          <a:p>
            <a:pPr>
              <a:spcBef>
                <a:spcPct val="50000"/>
              </a:spcBef>
            </a:pPr>
            <a:r>
              <a:rPr lang="pt-BR" sz="1000" dirty="0">
                <a:solidFill>
                  <a:srgbClr val="336699"/>
                </a:solidFill>
                <a:latin typeface="Tahoma" pitchFamily="34" charset="0"/>
              </a:rPr>
              <a:t>      Total de registros recebidos: </a:t>
            </a:r>
            <a:r>
              <a:rPr lang="pt-BR" sz="1000" dirty="0" smtClean="0">
                <a:solidFill>
                  <a:srgbClr val="336699"/>
                </a:solidFill>
                <a:latin typeface="Tahoma" pitchFamily="34" charset="0"/>
              </a:rPr>
              <a:t>188                                </a:t>
            </a:r>
            <a:r>
              <a:rPr lang="pt-BR" sz="1000" dirty="0">
                <a:solidFill>
                  <a:srgbClr val="336699"/>
                </a:solidFill>
                <a:latin typeface="Tahoma" pitchFamily="34" charset="0"/>
              </a:rPr>
              <a:t>Registros recebidos por tipo: </a:t>
            </a:r>
            <a:r>
              <a:rPr lang="pt-BR" sz="1000" dirty="0" smtClean="0">
                <a:solidFill>
                  <a:srgbClr val="336699"/>
                </a:solidFill>
                <a:latin typeface="Tahoma" pitchFamily="34" charset="0"/>
              </a:rPr>
              <a:t>32                                     </a:t>
            </a:r>
            <a:r>
              <a:rPr lang="pt-BR" sz="1000" dirty="0">
                <a:solidFill>
                  <a:srgbClr val="336699"/>
                </a:solidFill>
                <a:latin typeface="Tahoma" pitchFamily="34" charset="0"/>
              </a:rPr>
              <a:t>Total de pontos: </a:t>
            </a:r>
            <a:r>
              <a:rPr lang="pt-BR" sz="1000" dirty="0" smtClean="0">
                <a:solidFill>
                  <a:srgbClr val="336699"/>
                </a:solidFill>
                <a:latin typeface="Tahoma" pitchFamily="34" charset="0"/>
              </a:rPr>
              <a:t>739,44</a:t>
            </a:r>
            <a:endParaRPr lang="pt-BR" sz="1000" dirty="0">
              <a:solidFill>
                <a:srgbClr val="336699"/>
              </a:solidFill>
              <a:latin typeface="Tahoma" pitchFamily="34" charset="0"/>
            </a:endParaRPr>
          </a:p>
        </p:txBody>
      </p:sp>
      <p:graphicFrame>
        <p:nvGraphicFramePr>
          <p:cNvPr id="11266" name="Object 102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868350161"/>
              </p:ext>
            </p:extLst>
          </p:nvPr>
        </p:nvGraphicFramePr>
        <p:xfrm>
          <a:off x="642938" y="841375"/>
          <a:ext cx="7821612" cy="5583238"/>
        </p:xfrm>
        <a:graphic>
          <a:graphicData uri="http://schemas.openxmlformats.org/presentationml/2006/ole">
            <p:oleObj spid="_x0000_s11291" name="Worksheet" r:id="rId3" imgW="11525220" imgH="7010310" progId="Excel.Sheet.8">
              <p:embed/>
            </p:oleObj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Text Box 3"/>
          <p:cNvSpPr txBox="1">
            <a:spLocks noChangeArrowheads="1"/>
          </p:cNvSpPr>
          <p:nvPr/>
        </p:nvSpPr>
        <p:spPr bwMode="auto">
          <a:xfrm>
            <a:off x="457200" y="381000"/>
            <a:ext cx="8458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2400" u="sng">
                <a:solidFill>
                  <a:srgbClr val="336699"/>
                </a:solidFill>
                <a:latin typeface="Tahoma" pitchFamily="34" charset="0"/>
              </a:rPr>
              <a:t>RTR-3                                                        </a:t>
            </a:r>
            <a:r>
              <a:rPr lang="pt-BR" sz="1800" u="sng">
                <a:solidFill>
                  <a:srgbClr val="336699"/>
                </a:solidFill>
                <a:latin typeface="Tahoma" pitchFamily="34" charset="0"/>
              </a:rPr>
              <a:t>Bairro da Ocorrência</a:t>
            </a:r>
            <a:r>
              <a:rPr lang="pt-BR" sz="1800" u="sng">
                <a:solidFill>
                  <a:srgbClr val="003366"/>
                </a:solidFill>
                <a:latin typeface="Tahoma" pitchFamily="34" charset="0"/>
              </a:rPr>
              <a:t> </a:t>
            </a:r>
            <a:endParaRPr lang="pt-BR" sz="1800">
              <a:solidFill>
                <a:srgbClr val="003366"/>
              </a:solidFill>
              <a:latin typeface="Tahoma" pitchFamily="34" charset="0"/>
            </a:endParaRPr>
          </a:p>
        </p:txBody>
      </p:sp>
      <p:graphicFrame>
        <p:nvGraphicFramePr>
          <p:cNvPr id="12290" name="Object 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087482538"/>
              </p:ext>
            </p:extLst>
          </p:nvPr>
        </p:nvGraphicFramePr>
        <p:xfrm>
          <a:off x="395536" y="908720"/>
          <a:ext cx="8420100" cy="5259387"/>
        </p:xfrm>
        <a:graphic>
          <a:graphicData uri="http://schemas.openxmlformats.org/presentationml/2006/ole">
            <p:oleObj spid="_x0000_s12315" name="Worksheet" r:id="rId3" imgW="11791980" imgH="7324635" progId="Excel.Sheet.8">
              <p:embed/>
            </p:oleObj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3"/>
          <p:cNvSpPr>
            <a:spLocks noChangeArrowheads="1"/>
          </p:cNvSpPr>
          <p:nvPr/>
        </p:nvSpPr>
        <p:spPr bwMode="auto">
          <a:xfrm>
            <a:off x="2324100" y="18383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endParaRPr lang="pt-BR"/>
          </a:p>
        </p:txBody>
      </p:sp>
      <p:pic>
        <p:nvPicPr>
          <p:cNvPr id="23555" name="Imagem 13" descr="RTR04_TODA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3000" y="1135063"/>
            <a:ext cx="7010400" cy="4960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556" name="Text Box 3"/>
          <p:cNvSpPr txBox="1">
            <a:spLocks noChangeArrowheads="1"/>
          </p:cNvSpPr>
          <p:nvPr/>
        </p:nvSpPr>
        <p:spPr bwMode="auto">
          <a:xfrm>
            <a:off x="3733800" y="457200"/>
            <a:ext cx="18288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4000" u="sng">
                <a:solidFill>
                  <a:srgbClr val="003366"/>
                </a:solidFill>
                <a:latin typeface="Tahoma" pitchFamily="34" charset="0"/>
              </a:rPr>
              <a:t>RTR-4                                      </a:t>
            </a:r>
            <a:endParaRPr lang="pt-BR" sz="3200">
              <a:solidFill>
                <a:srgbClr val="003366"/>
              </a:solidFill>
              <a:latin typeface="Tahoma" pitchFamily="34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6" name="Text Box 3"/>
          <p:cNvSpPr txBox="1">
            <a:spLocks noChangeArrowheads="1"/>
          </p:cNvSpPr>
          <p:nvPr/>
        </p:nvSpPr>
        <p:spPr bwMode="auto">
          <a:xfrm>
            <a:off x="304800" y="0"/>
            <a:ext cx="8458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2400" u="sng">
                <a:solidFill>
                  <a:srgbClr val="336699"/>
                </a:solidFill>
                <a:latin typeface="Tahoma" pitchFamily="34" charset="0"/>
              </a:rPr>
              <a:t>RTR-4                                                      </a:t>
            </a:r>
            <a:r>
              <a:rPr lang="pt-BR" sz="1800" u="sng">
                <a:solidFill>
                  <a:srgbClr val="336699"/>
                </a:solidFill>
                <a:latin typeface="Tahoma" pitchFamily="34" charset="0"/>
              </a:rPr>
              <a:t>LINHAS RECLAMADAS</a:t>
            </a:r>
            <a:endParaRPr lang="pt-BR" sz="1800">
              <a:solidFill>
                <a:srgbClr val="336699"/>
              </a:solidFill>
              <a:latin typeface="Tahoma" pitchFamily="34" charset="0"/>
            </a:endParaRPr>
          </a:p>
        </p:txBody>
      </p:sp>
      <p:sp>
        <p:nvSpPr>
          <p:cNvPr id="13317" name="Text Box 7"/>
          <p:cNvSpPr txBox="1">
            <a:spLocks noChangeArrowheads="1"/>
          </p:cNvSpPr>
          <p:nvPr/>
        </p:nvSpPr>
        <p:spPr bwMode="auto">
          <a:xfrm>
            <a:off x="152400" y="6308725"/>
            <a:ext cx="8991600" cy="47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1000" dirty="0">
                <a:solidFill>
                  <a:srgbClr val="336699"/>
                </a:solidFill>
                <a:latin typeface="Tahoma" pitchFamily="34" charset="0"/>
              </a:rPr>
              <a:t>___________________________________________________________________________________________________________________________</a:t>
            </a:r>
          </a:p>
          <a:p>
            <a:pPr>
              <a:spcBef>
                <a:spcPct val="50000"/>
              </a:spcBef>
            </a:pPr>
            <a:r>
              <a:rPr lang="pt-BR" sz="1000" dirty="0">
                <a:solidFill>
                  <a:srgbClr val="336699"/>
                </a:solidFill>
                <a:latin typeface="Tahoma" pitchFamily="34" charset="0"/>
              </a:rPr>
              <a:t> A RTR-4 possui o total de 135 linhas. No Trimestre </a:t>
            </a:r>
            <a:r>
              <a:rPr lang="pt-BR" sz="1000" dirty="0" smtClean="0">
                <a:solidFill>
                  <a:srgbClr val="336699"/>
                </a:solidFill>
                <a:latin typeface="Tahoma" pitchFamily="34" charset="0"/>
              </a:rPr>
              <a:t>62  </a:t>
            </a:r>
            <a:r>
              <a:rPr lang="pt-BR" sz="1000" dirty="0">
                <a:solidFill>
                  <a:srgbClr val="336699"/>
                </a:solidFill>
                <a:latin typeface="Tahoma" pitchFamily="34" charset="0"/>
              </a:rPr>
              <a:t>linhas foram reclamadas, das quais  são </a:t>
            </a:r>
            <a:r>
              <a:rPr lang="pt-BR" sz="1000" dirty="0" smtClean="0">
                <a:solidFill>
                  <a:srgbClr val="336699"/>
                </a:solidFill>
                <a:latin typeface="Tahoma" pitchFamily="34" charset="0"/>
              </a:rPr>
              <a:t>18 </a:t>
            </a:r>
            <a:r>
              <a:rPr lang="pt-BR" sz="1000" dirty="0">
                <a:solidFill>
                  <a:srgbClr val="336699"/>
                </a:solidFill>
                <a:latin typeface="Tahoma" pitchFamily="34" charset="0"/>
              </a:rPr>
              <a:t>Intra-Região, </a:t>
            </a:r>
            <a:r>
              <a:rPr lang="pt-BR" sz="1000" dirty="0" smtClean="0">
                <a:solidFill>
                  <a:srgbClr val="336699"/>
                </a:solidFill>
                <a:latin typeface="Tahoma" pitchFamily="34" charset="0"/>
              </a:rPr>
              <a:t>17 </a:t>
            </a:r>
            <a:r>
              <a:rPr lang="pt-BR" sz="1000" dirty="0">
                <a:solidFill>
                  <a:srgbClr val="336699"/>
                </a:solidFill>
                <a:latin typeface="Tahoma" pitchFamily="34" charset="0"/>
              </a:rPr>
              <a:t>Inter-Região e </a:t>
            </a:r>
            <a:r>
              <a:rPr lang="pt-BR" sz="1000" dirty="0" smtClean="0">
                <a:solidFill>
                  <a:srgbClr val="336699"/>
                </a:solidFill>
                <a:latin typeface="Tahoma" pitchFamily="34" charset="0"/>
              </a:rPr>
              <a:t>27 </a:t>
            </a:r>
            <a:r>
              <a:rPr lang="pt-BR" sz="1000" dirty="0">
                <a:solidFill>
                  <a:srgbClr val="336699"/>
                </a:solidFill>
                <a:latin typeface="Tahoma" pitchFamily="34" charset="0"/>
              </a:rPr>
              <a:t>da Região Centro.</a:t>
            </a:r>
            <a:r>
              <a:rPr lang="pt-BR" sz="1000" dirty="0">
                <a:solidFill>
                  <a:srgbClr val="003366"/>
                </a:solidFill>
                <a:latin typeface="Tahoma" pitchFamily="34" charset="0"/>
              </a:rPr>
              <a:t> </a:t>
            </a:r>
          </a:p>
        </p:txBody>
      </p:sp>
      <p:graphicFrame>
        <p:nvGraphicFramePr>
          <p:cNvPr id="13314" name="Object 2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191484195"/>
              </p:ext>
            </p:extLst>
          </p:nvPr>
        </p:nvGraphicFramePr>
        <p:xfrm>
          <a:off x="684213" y="476250"/>
          <a:ext cx="3522662" cy="4537075"/>
        </p:xfrm>
        <a:graphic>
          <a:graphicData uri="http://schemas.openxmlformats.org/presentationml/2006/ole">
            <p:oleObj spid="_x0000_s13366" name="Worksheet" r:id="rId3" imgW="5162670" imgH="6162765" progId="Excel.Sheet.8">
              <p:embed/>
            </p:oleObj>
          </a:graphicData>
        </a:graphic>
      </p:graphicFrame>
      <p:graphicFrame>
        <p:nvGraphicFramePr>
          <p:cNvPr id="13315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742158058"/>
              </p:ext>
            </p:extLst>
          </p:nvPr>
        </p:nvGraphicFramePr>
        <p:xfrm>
          <a:off x="4521200" y="468313"/>
          <a:ext cx="3529013" cy="2960687"/>
        </p:xfrm>
        <a:graphic>
          <a:graphicData uri="http://schemas.openxmlformats.org/presentationml/2006/ole">
            <p:oleObj spid="_x0000_s13367" name="Folha de Cálculo" r:id="rId4" imgW="4752989" imgH="4219560" progId="Excel.Sheet.8">
              <p:embed/>
            </p:oleObj>
          </a:graphicData>
        </a:graphic>
      </p:graphicFrame>
      <p:sp>
        <p:nvSpPr>
          <p:cNvPr id="13318" name="Text Box 7"/>
          <p:cNvSpPr txBox="1">
            <a:spLocks noChangeArrowheads="1"/>
          </p:cNvSpPr>
          <p:nvPr/>
        </p:nvSpPr>
        <p:spPr bwMode="auto">
          <a:xfrm>
            <a:off x="2133600" y="5410200"/>
            <a:ext cx="4191000" cy="963613"/>
          </a:xfrm>
          <a:prstGeom prst="rect">
            <a:avLst/>
          </a:prstGeom>
          <a:solidFill>
            <a:srgbClr val="CCE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pt-BR" sz="1000" dirty="0">
                <a:solidFill>
                  <a:schemeClr val="tx1"/>
                </a:solidFill>
                <a:latin typeface="Tahoma" pitchFamily="34" charset="0"/>
              </a:rPr>
              <a:t>Percentual de Linhas Reclamadas: </a:t>
            </a:r>
            <a:r>
              <a:rPr lang="pt-BR" sz="1000" dirty="0" smtClean="0">
                <a:solidFill>
                  <a:schemeClr val="tx1"/>
                </a:solidFill>
                <a:latin typeface="Tahoma" pitchFamily="34" charset="0"/>
              </a:rPr>
              <a:t>45,92%</a:t>
            </a:r>
            <a:endParaRPr lang="pt-BR" sz="1000" dirty="0">
              <a:solidFill>
                <a:schemeClr val="tx1"/>
              </a:solidFill>
              <a:latin typeface="Tahoma" pitchFamily="34" charset="0"/>
            </a:endParaRPr>
          </a:p>
          <a:p>
            <a:pPr algn="ctr">
              <a:spcBef>
                <a:spcPct val="50000"/>
              </a:spcBef>
            </a:pPr>
            <a:r>
              <a:rPr lang="pt-BR" sz="1000" dirty="0">
                <a:solidFill>
                  <a:schemeClr val="tx1"/>
                </a:solidFill>
                <a:latin typeface="Tahoma" pitchFamily="34" charset="0"/>
              </a:rPr>
              <a:t>Intra-Região: </a:t>
            </a:r>
            <a:r>
              <a:rPr lang="pt-BR" dirty="0" smtClean="0">
                <a:solidFill>
                  <a:schemeClr val="tx1"/>
                </a:solidFill>
              </a:rPr>
              <a:t>40</a:t>
            </a:r>
            <a:r>
              <a:rPr lang="pt-BR" sz="1000" dirty="0" smtClean="0">
                <a:solidFill>
                  <a:schemeClr val="tx1"/>
                </a:solidFill>
                <a:latin typeface="Tahoma" pitchFamily="34" charset="0"/>
              </a:rPr>
              <a:t>%</a:t>
            </a:r>
            <a:endParaRPr lang="pt-BR" sz="1000" dirty="0">
              <a:solidFill>
                <a:schemeClr val="tx1"/>
              </a:solidFill>
              <a:latin typeface="Tahoma" pitchFamily="34" charset="0"/>
            </a:endParaRPr>
          </a:p>
          <a:p>
            <a:pPr algn="ctr">
              <a:spcBef>
                <a:spcPct val="50000"/>
              </a:spcBef>
            </a:pPr>
            <a:r>
              <a:rPr lang="pt-BR" sz="1000" dirty="0">
                <a:solidFill>
                  <a:schemeClr val="tx1"/>
                </a:solidFill>
                <a:latin typeface="Tahoma" pitchFamily="34" charset="0"/>
              </a:rPr>
              <a:t> Inter-Região: </a:t>
            </a:r>
            <a:r>
              <a:rPr lang="pt-BR" sz="1000" dirty="0" smtClean="0">
                <a:solidFill>
                  <a:schemeClr val="tx1"/>
                </a:solidFill>
                <a:latin typeface="Tahoma" pitchFamily="34" charset="0"/>
              </a:rPr>
              <a:t>36,96%</a:t>
            </a:r>
            <a:endParaRPr lang="pt-BR" sz="1000" dirty="0">
              <a:solidFill>
                <a:schemeClr val="tx1"/>
              </a:solidFill>
              <a:latin typeface="Tahoma" pitchFamily="34" charset="0"/>
            </a:endParaRPr>
          </a:p>
          <a:p>
            <a:pPr algn="ctr">
              <a:spcBef>
                <a:spcPct val="50000"/>
              </a:spcBef>
            </a:pPr>
            <a:r>
              <a:rPr lang="pt-BR" sz="1000" dirty="0">
                <a:solidFill>
                  <a:schemeClr val="tx1"/>
                </a:solidFill>
                <a:latin typeface="Tahoma" pitchFamily="34" charset="0"/>
              </a:rPr>
              <a:t>Região Centro</a:t>
            </a:r>
            <a:r>
              <a:rPr lang="pt-BR" sz="1000" dirty="0" smtClean="0">
                <a:solidFill>
                  <a:schemeClr val="tx1"/>
                </a:solidFill>
                <a:latin typeface="Tahoma" pitchFamily="34" charset="0"/>
              </a:rPr>
              <a:t>: 61,36%</a:t>
            </a:r>
            <a:endParaRPr lang="pt-BR" sz="1000" dirty="0">
              <a:solidFill>
                <a:schemeClr val="tx1"/>
              </a:solidFill>
              <a:latin typeface="Tahoma" pitchFamily="34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Text Box 2"/>
          <p:cNvSpPr txBox="1">
            <a:spLocks noChangeArrowheads="1"/>
          </p:cNvSpPr>
          <p:nvPr/>
        </p:nvSpPr>
        <p:spPr bwMode="auto">
          <a:xfrm>
            <a:off x="457200" y="304800"/>
            <a:ext cx="8458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2400" u="sng">
                <a:solidFill>
                  <a:srgbClr val="336699"/>
                </a:solidFill>
                <a:latin typeface="Tahoma" pitchFamily="34" charset="0"/>
              </a:rPr>
              <a:t>RTR-4                                          </a:t>
            </a:r>
            <a:r>
              <a:rPr lang="pt-BR" sz="1800" u="sng">
                <a:solidFill>
                  <a:srgbClr val="336699"/>
                </a:solidFill>
                <a:latin typeface="Tahoma" pitchFamily="34" charset="0"/>
              </a:rPr>
              <a:t>TOTAL DE REGISTROS POR TIPO</a:t>
            </a:r>
            <a:endParaRPr lang="pt-BR" sz="2000" u="sng">
              <a:solidFill>
                <a:srgbClr val="336699"/>
              </a:solidFill>
              <a:latin typeface="Tahoma" pitchFamily="34" charset="0"/>
            </a:endParaRPr>
          </a:p>
        </p:txBody>
      </p:sp>
      <p:sp>
        <p:nvSpPr>
          <p:cNvPr id="14340" name="Text Box 7"/>
          <p:cNvSpPr txBox="1">
            <a:spLocks noChangeArrowheads="1"/>
          </p:cNvSpPr>
          <p:nvPr/>
        </p:nvSpPr>
        <p:spPr bwMode="auto">
          <a:xfrm>
            <a:off x="323850" y="5715000"/>
            <a:ext cx="8459788" cy="649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1000" dirty="0">
                <a:solidFill>
                  <a:srgbClr val="003366"/>
                </a:solidFill>
                <a:latin typeface="Tahoma" pitchFamily="34" charset="0"/>
              </a:rPr>
              <a:t>    </a:t>
            </a:r>
            <a:r>
              <a:rPr lang="pt-BR" sz="1000" dirty="0">
                <a:solidFill>
                  <a:srgbClr val="336699"/>
                </a:solidFill>
                <a:latin typeface="Tahoma" pitchFamily="34" charset="0"/>
              </a:rPr>
              <a:t>______________________________________________________________________________________________________________________</a:t>
            </a:r>
          </a:p>
          <a:p>
            <a:pPr>
              <a:spcBef>
                <a:spcPct val="50000"/>
              </a:spcBef>
            </a:pPr>
            <a:r>
              <a:rPr lang="pt-BR" sz="1000" dirty="0">
                <a:solidFill>
                  <a:srgbClr val="336699"/>
                </a:solidFill>
                <a:latin typeface="Tahoma" pitchFamily="34" charset="0"/>
              </a:rPr>
              <a:t>        Total de registros recebidos: </a:t>
            </a:r>
            <a:r>
              <a:rPr lang="pt-BR" sz="1000" dirty="0" smtClean="0">
                <a:solidFill>
                  <a:srgbClr val="336699"/>
                </a:solidFill>
                <a:latin typeface="Tahoma" pitchFamily="34" charset="0"/>
              </a:rPr>
              <a:t>198                                </a:t>
            </a:r>
            <a:r>
              <a:rPr lang="pt-BR" sz="1000" dirty="0">
                <a:solidFill>
                  <a:srgbClr val="336699"/>
                </a:solidFill>
                <a:latin typeface="Tahoma" pitchFamily="34" charset="0"/>
              </a:rPr>
              <a:t>Registros recebidos por tipo: </a:t>
            </a:r>
            <a:r>
              <a:rPr lang="pt-BR" sz="1000" dirty="0" smtClean="0">
                <a:solidFill>
                  <a:srgbClr val="336699"/>
                </a:solidFill>
                <a:latin typeface="Tahoma" pitchFamily="34" charset="0"/>
              </a:rPr>
              <a:t>25                                 </a:t>
            </a:r>
            <a:r>
              <a:rPr lang="pt-BR" sz="1000" dirty="0">
                <a:solidFill>
                  <a:srgbClr val="336699"/>
                </a:solidFill>
                <a:latin typeface="Tahoma" pitchFamily="34" charset="0"/>
              </a:rPr>
              <a:t>Total de pontos: </a:t>
            </a:r>
            <a:r>
              <a:rPr lang="pt-BR" dirty="0" smtClean="0">
                <a:solidFill>
                  <a:srgbClr val="336699"/>
                </a:solidFill>
              </a:rPr>
              <a:t>890,09</a:t>
            </a:r>
            <a:endParaRPr lang="pt-BR" sz="1000" dirty="0">
              <a:solidFill>
                <a:srgbClr val="336699"/>
              </a:solidFill>
              <a:latin typeface="Tahoma" pitchFamily="34" charset="0"/>
            </a:endParaRPr>
          </a:p>
        </p:txBody>
      </p:sp>
      <p:graphicFrame>
        <p:nvGraphicFramePr>
          <p:cNvPr id="14338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452190792"/>
              </p:ext>
            </p:extLst>
          </p:nvPr>
        </p:nvGraphicFramePr>
        <p:xfrm>
          <a:off x="1155700" y="1320800"/>
          <a:ext cx="7102475" cy="4108450"/>
        </p:xfrm>
        <a:graphic>
          <a:graphicData uri="http://schemas.openxmlformats.org/presentationml/2006/ole">
            <p:oleObj spid="_x0000_s14362" name="Worksheet" r:id="rId3" imgW="9382230" imgH="4533990" progId="Excel.Sheet.8">
              <p:embed/>
            </p:oleObj>
          </a:graphicData>
        </a:graphic>
      </p:graphicFrame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Text Box 3"/>
          <p:cNvSpPr txBox="1">
            <a:spLocks noChangeArrowheads="1"/>
          </p:cNvSpPr>
          <p:nvPr/>
        </p:nvSpPr>
        <p:spPr bwMode="auto">
          <a:xfrm>
            <a:off x="457200" y="333375"/>
            <a:ext cx="8458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2400" u="sng">
                <a:solidFill>
                  <a:srgbClr val="336699"/>
                </a:solidFill>
                <a:latin typeface="Tahoma" pitchFamily="34" charset="0"/>
              </a:rPr>
              <a:t>RTR-4                                                       </a:t>
            </a:r>
            <a:r>
              <a:rPr lang="pt-BR" sz="1800" u="sng">
                <a:solidFill>
                  <a:srgbClr val="336699"/>
                </a:solidFill>
                <a:latin typeface="Tahoma" pitchFamily="34" charset="0"/>
              </a:rPr>
              <a:t>Bairro da Ocorrência</a:t>
            </a:r>
            <a:r>
              <a:rPr lang="pt-BR" sz="1800" u="sng">
                <a:solidFill>
                  <a:srgbClr val="003366"/>
                </a:solidFill>
                <a:latin typeface="Tahoma" pitchFamily="34" charset="0"/>
              </a:rPr>
              <a:t> </a:t>
            </a:r>
            <a:endParaRPr lang="pt-BR" sz="1800">
              <a:solidFill>
                <a:srgbClr val="003366"/>
              </a:solidFill>
              <a:latin typeface="Tahoma" pitchFamily="34" charset="0"/>
            </a:endParaRPr>
          </a:p>
        </p:txBody>
      </p:sp>
      <p:graphicFrame>
        <p:nvGraphicFramePr>
          <p:cNvPr id="15362" name="Object 102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4069733877"/>
              </p:ext>
            </p:extLst>
          </p:nvPr>
        </p:nvGraphicFramePr>
        <p:xfrm>
          <a:off x="101600" y="558800"/>
          <a:ext cx="8358832" cy="7010400"/>
        </p:xfrm>
        <a:graphic>
          <a:graphicData uri="http://schemas.openxmlformats.org/presentationml/2006/ole">
            <p:oleObj spid="_x0000_s15386" name="Worksheet" r:id="rId3" imgW="9877410" imgH="7972425" progId="Excel.Sheet.8">
              <p:embed/>
            </p:oleObj>
          </a:graphicData>
        </a:graphic>
      </p:graphicFrame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3"/>
          <p:cNvSpPr>
            <a:spLocks noChangeArrowheads="1"/>
          </p:cNvSpPr>
          <p:nvPr/>
        </p:nvSpPr>
        <p:spPr bwMode="auto">
          <a:xfrm>
            <a:off x="2333625" y="18573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endParaRPr lang="pt-BR"/>
          </a:p>
        </p:txBody>
      </p:sp>
      <p:pic>
        <p:nvPicPr>
          <p:cNvPr id="24579" name="Imagem 17" descr="RTR05_TODA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19200" y="1143000"/>
            <a:ext cx="6934200" cy="4868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580" name="Text Box 3"/>
          <p:cNvSpPr txBox="1">
            <a:spLocks noChangeArrowheads="1"/>
          </p:cNvSpPr>
          <p:nvPr/>
        </p:nvSpPr>
        <p:spPr bwMode="auto">
          <a:xfrm>
            <a:off x="3733800" y="457200"/>
            <a:ext cx="18288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4000" u="sng">
                <a:solidFill>
                  <a:srgbClr val="003366"/>
                </a:solidFill>
                <a:latin typeface="Tahoma" pitchFamily="34" charset="0"/>
              </a:rPr>
              <a:t>RTR-5                                      </a:t>
            </a:r>
            <a:endParaRPr lang="pt-BR" sz="3200">
              <a:solidFill>
                <a:srgbClr val="003366"/>
              </a:solidFill>
              <a:latin typeface="Tahoma" pitchFamily="34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8" name="Text Box 3"/>
          <p:cNvSpPr txBox="1">
            <a:spLocks noChangeArrowheads="1"/>
          </p:cNvSpPr>
          <p:nvPr/>
        </p:nvSpPr>
        <p:spPr bwMode="auto">
          <a:xfrm>
            <a:off x="468313" y="0"/>
            <a:ext cx="8458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2400" u="sng">
                <a:solidFill>
                  <a:srgbClr val="336699"/>
                </a:solidFill>
                <a:latin typeface="Tahoma" pitchFamily="34" charset="0"/>
              </a:rPr>
              <a:t>RTR-5                                                     </a:t>
            </a:r>
            <a:r>
              <a:rPr lang="pt-BR" sz="1800" u="sng">
                <a:solidFill>
                  <a:srgbClr val="336699"/>
                </a:solidFill>
                <a:latin typeface="Tahoma" pitchFamily="34" charset="0"/>
              </a:rPr>
              <a:t>LINHAS RECLAMADAS</a:t>
            </a:r>
            <a:endParaRPr lang="pt-BR" sz="1800">
              <a:solidFill>
                <a:srgbClr val="336699"/>
              </a:solidFill>
              <a:latin typeface="Tahoma" pitchFamily="34" charset="0"/>
            </a:endParaRPr>
          </a:p>
        </p:txBody>
      </p:sp>
      <p:sp>
        <p:nvSpPr>
          <p:cNvPr id="16389" name="Text Box 7"/>
          <p:cNvSpPr txBox="1">
            <a:spLocks noChangeArrowheads="1"/>
          </p:cNvSpPr>
          <p:nvPr/>
        </p:nvSpPr>
        <p:spPr bwMode="auto">
          <a:xfrm>
            <a:off x="228600" y="6156325"/>
            <a:ext cx="89154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1000" dirty="0">
                <a:solidFill>
                  <a:srgbClr val="336699"/>
                </a:solidFill>
                <a:latin typeface="Tahoma" pitchFamily="34" charset="0"/>
              </a:rPr>
              <a:t>________________________________________________________________________________________________________________________</a:t>
            </a:r>
          </a:p>
          <a:p>
            <a:pPr>
              <a:spcBef>
                <a:spcPct val="50000"/>
              </a:spcBef>
            </a:pPr>
            <a:r>
              <a:rPr lang="pt-BR" sz="1000" dirty="0">
                <a:solidFill>
                  <a:srgbClr val="336699"/>
                </a:solidFill>
                <a:latin typeface="Tahoma" pitchFamily="34" charset="0"/>
              </a:rPr>
              <a:t>A RTR-5 possui o total de 138 linhas. No </a:t>
            </a:r>
            <a:r>
              <a:rPr lang="pt-BR" sz="1000">
                <a:solidFill>
                  <a:srgbClr val="336699"/>
                </a:solidFill>
                <a:latin typeface="Tahoma" pitchFamily="34" charset="0"/>
              </a:rPr>
              <a:t>Trimestre </a:t>
            </a:r>
            <a:r>
              <a:rPr lang="pt-BR" sz="1000" smtClean="0">
                <a:solidFill>
                  <a:srgbClr val="336699"/>
                </a:solidFill>
                <a:latin typeface="Tahoma" pitchFamily="34" charset="0"/>
              </a:rPr>
              <a:t>78 </a:t>
            </a:r>
            <a:r>
              <a:rPr lang="pt-BR" sz="1000" dirty="0">
                <a:solidFill>
                  <a:srgbClr val="336699"/>
                </a:solidFill>
                <a:latin typeface="Tahoma" pitchFamily="34" charset="0"/>
              </a:rPr>
              <a:t>linhas foram reclamadas, das quais são </a:t>
            </a:r>
            <a:r>
              <a:rPr lang="pt-BR" sz="1000" dirty="0" smtClean="0">
                <a:solidFill>
                  <a:srgbClr val="336699"/>
                </a:solidFill>
                <a:latin typeface="Tahoma" pitchFamily="34" charset="0"/>
              </a:rPr>
              <a:t>37 </a:t>
            </a:r>
            <a:r>
              <a:rPr lang="pt-BR" sz="1000" dirty="0">
                <a:solidFill>
                  <a:srgbClr val="336699"/>
                </a:solidFill>
                <a:latin typeface="Tahoma" pitchFamily="34" charset="0"/>
              </a:rPr>
              <a:t>Intra-Região, 12 Inter-Região, </a:t>
            </a:r>
            <a:r>
              <a:rPr lang="pt-BR" sz="1000" dirty="0" smtClean="0">
                <a:solidFill>
                  <a:srgbClr val="336699"/>
                </a:solidFill>
                <a:latin typeface="Tahoma" pitchFamily="34" charset="0"/>
              </a:rPr>
              <a:t>28 </a:t>
            </a:r>
            <a:r>
              <a:rPr lang="pt-BR" sz="1000" dirty="0">
                <a:solidFill>
                  <a:srgbClr val="336699"/>
                </a:solidFill>
                <a:latin typeface="Tahoma" pitchFamily="34" charset="0"/>
              </a:rPr>
              <a:t>da Região Centro </a:t>
            </a:r>
          </a:p>
          <a:p>
            <a:pPr>
              <a:spcBef>
                <a:spcPct val="50000"/>
              </a:spcBef>
            </a:pPr>
            <a:r>
              <a:rPr lang="pt-BR" sz="1000" dirty="0">
                <a:solidFill>
                  <a:srgbClr val="336699"/>
                </a:solidFill>
                <a:latin typeface="Tahoma" pitchFamily="34" charset="0"/>
              </a:rPr>
              <a:t>e 01 BRT-Transoeste.</a:t>
            </a:r>
          </a:p>
        </p:txBody>
      </p:sp>
      <p:graphicFrame>
        <p:nvGraphicFramePr>
          <p:cNvPr id="16386" name="Object 32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710525917"/>
              </p:ext>
            </p:extLst>
          </p:nvPr>
        </p:nvGraphicFramePr>
        <p:xfrm>
          <a:off x="900113" y="552450"/>
          <a:ext cx="3583140" cy="4604742"/>
        </p:xfrm>
        <a:graphic>
          <a:graphicData uri="http://schemas.openxmlformats.org/presentationml/2006/ole">
            <p:oleObj spid="_x0000_s16434" name="Folha de Cálculo" r:id="rId3" imgW="5267322" imgH="6572340" progId="Excel.Sheet.8">
              <p:embed/>
            </p:oleObj>
          </a:graphicData>
        </a:graphic>
      </p:graphicFrame>
      <p:graphicFrame>
        <p:nvGraphicFramePr>
          <p:cNvPr id="16387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700882772"/>
              </p:ext>
            </p:extLst>
          </p:nvPr>
        </p:nvGraphicFramePr>
        <p:xfrm>
          <a:off x="4859338" y="593725"/>
          <a:ext cx="2481262" cy="4563467"/>
        </p:xfrm>
        <a:graphic>
          <a:graphicData uri="http://schemas.openxmlformats.org/presentationml/2006/ole">
            <p:oleObj spid="_x0000_s16435" name="Folha de Cálculo" r:id="rId4" imgW="3628966" imgH="6877170" progId="Excel.Sheet.8">
              <p:embed/>
            </p:oleObj>
          </a:graphicData>
        </a:graphic>
      </p:graphicFrame>
      <p:sp>
        <p:nvSpPr>
          <p:cNvPr id="16390" name="Text Box 7"/>
          <p:cNvSpPr txBox="1">
            <a:spLocks noChangeArrowheads="1"/>
          </p:cNvSpPr>
          <p:nvPr/>
        </p:nvSpPr>
        <p:spPr bwMode="auto">
          <a:xfrm>
            <a:off x="2667000" y="5334000"/>
            <a:ext cx="3048000" cy="939800"/>
          </a:xfrm>
          <a:prstGeom prst="rect">
            <a:avLst/>
          </a:prstGeom>
          <a:solidFill>
            <a:srgbClr val="CCE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pt-BR" sz="1000" dirty="0">
                <a:solidFill>
                  <a:schemeClr val="tx1"/>
                </a:solidFill>
                <a:latin typeface="Tahoma" pitchFamily="34" charset="0"/>
              </a:rPr>
              <a:t>Percentual de Linhas Reclamadas: </a:t>
            </a:r>
            <a:r>
              <a:rPr lang="pt-BR" sz="1000" dirty="0" smtClean="0">
                <a:solidFill>
                  <a:schemeClr val="tx1"/>
                </a:solidFill>
                <a:latin typeface="Tahoma" pitchFamily="34" charset="0"/>
              </a:rPr>
              <a:t>56,52%</a:t>
            </a:r>
            <a:endParaRPr lang="pt-BR" sz="1000" dirty="0">
              <a:solidFill>
                <a:schemeClr val="tx1"/>
              </a:solidFill>
              <a:latin typeface="Tahoma" pitchFamily="34" charset="0"/>
            </a:endParaRPr>
          </a:p>
          <a:p>
            <a:pPr algn="ctr">
              <a:spcBef>
                <a:spcPct val="50000"/>
              </a:spcBef>
            </a:pPr>
            <a:r>
              <a:rPr lang="pt-BR" sz="1000" dirty="0">
                <a:solidFill>
                  <a:schemeClr val="tx1"/>
                </a:solidFill>
                <a:latin typeface="Tahoma" pitchFamily="34" charset="0"/>
              </a:rPr>
              <a:t>Intra-Região: </a:t>
            </a:r>
            <a:r>
              <a:rPr lang="pt-BR" sz="1000" dirty="0" smtClean="0">
                <a:solidFill>
                  <a:schemeClr val="tx1"/>
                </a:solidFill>
                <a:latin typeface="Tahoma" pitchFamily="34" charset="0"/>
              </a:rPr>
              <a:t>45,12%</a:t>
            </a:r>
            <a:endParaRPr lang="pt-BR" sz="1000" dirty="0">
              <a:solidFill>
                <a:schemeClr val="tx1"/>
              </a:solidFill>
              <a:latin typeface="Tahoma" pitchFamily="34" charset="0"/>
            </a:endParaRPr>
          </a:p>
          <a:p>
            <a:pPr algn="ctr">
              <a:spcBef>
                <a:spcPct val="50000"/>
              </a:spcBef>
            </a:pPr>
            <a:r>
              <a:rPr lang="pt-BR" sz="1000" dirty="0">
                <a:solidFill>
                  <a:schemeClr val="tx1"/>
                </a:solidFill>
                <a:latin typeface="Tahoma" pitchFamily="34" charset="0"/>
              </a:rPr>
              <a:t>Inter-Região: </a:t>
            </a:r>
            <a:r>
              <a:rPr lang="pt-BR" sz="1000" dirty="0" smtClean="0">
                <a:solidFill>
                  <a:schemeClr val="tx1"/>
                </a:solidFill>
                <a:latin typeface="Tahoma" pitchFamily="34" charset="0"/>
              </a:rPr>
              <a:t>57,14%</a:t>
            </a:r>
            <a:endParaRPr lang="pt-BR" sz="1000" dirty="0">
              <a:solidFill>
                <a:schemeClr val="tx1"/>
              </a:solidFill>
              <a:latin typeface="Tahoma" pitchFamily="34" charset="0"/>
            </a:endParaRPr>
          </a:p>
          <a:p>
            <a:pPr algn="ctr">
              <a:spcBef>
                <a:spcPct val="50000"/>
              </a:spcBef>
            </a:pPr>
            <a:r>
              <a:rPr lang="pt-BR" sz="1000" dirty="0">
                <a:solidFill>
                  <a:schemeClr val="tx1"/>
                </a:solidFill>
                <a:latin typeface="Tahoma" pitchFamily="34" charset="0"/>
              </a:rPr>
              <a:t>Região Centro: </a:t>
            </a:r>
            <a:r>
              <a:rPr lang="pt-BR" sz="1000" dirty="0" smtClean="0">
                <a:solidFill>
                  <a:schemeClr val="tx1"/>
                </a:solidFill>
                <a:latin typeface="Tahoma" pitchFamily="34" charset="0"/>
              </a:rPr>
              <a:t>80%</a:t>
            </a:r>
            <a:endParaRPr lang="pt-BR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Text Box 7"/>
          <p:cNvSpPr txBox="1">
            <a:spLocks noChangeArrowheads="1"/>
          </p:cNvSpPr>
          <p:nvPr/>
        </p:nvSpPr>
        <p:spPr bwMode="auto">
          <a:xfrm>
            <a:off x="0" y="5895677"/>
            <a:ext cx="91440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1000" dirty="0">
                <a:solidFill>
                  <a:srgbClr val="003366"/>
                </a:solidFill>
                <a:latin typeface="Tahoma" pitchFamily="34" charset="0"/>
              </a:rPr>
              <a:t>    </a:t>
            </a:r>
            <a:r>
              <a:rPr lang="pt-BR" sz="1000" dirty="0">
                <a:solidFill>
                  <a:srgbClr val="336699"/>
                </a:solidFill>
                <a:latin typeface="Tahoma" pitchFamily="34" charset="0"/>
              </a:rPr>
              <a:t>_______________________________________________________________________________________________________________________</a:t>
            </a:r>
          </a:p>
          <a:p>
            <a:pPr>
              <a:spcBef>
                <a:spcPct val="50000"/>
              </a:spcBef>
            </a:pPr>
            <a:r>
              <a:rPr lang="pt-BR" sz="1000" dirty="0">
                <a:solidFill>
                  <a:srgbClr val="336699"/>
                </a:solidFill>
                <a:latin typeface="Tahoma" pitchFamily="34" charset="0"/>
              </a:rPr>
              <a:t>    Total de registros recebidos: </a:t>
            </a:r>
            <a:r>
              <a:rPr lang="pt-BR" sz="1000" dirty="0" smtClean="0">
                <a:solidFill>
                  <a:srgbClr val="336699"/>
                </a:solidFill>
                <a:latin typeface="Tahoma" pitchFamily="34" charset="0"/>
              </a:rPr>
              <a:t>317                                     </a:t>
            </a:r>
            <a:r>
              <a:rPr lang="pt-BR" sz="1000" dirty="0">
                <a:solidFill>
                  <a:srgbClr val="336699"/>
                </a:solidFill>
                <a:latin typeface="Tahoma" pitchFamily="34" charset="0"/>
              </a:rPr>
              <a:t>Registros recebidos por tipo: </a:t>
            </a:r>
            <a:r>
              <a:rPr lang="pt-BR" sz="1000" dirty="0" smtClean="0">
                <a:solidFill>
                  <a:srgbClr val="336699"/>
                </a:solidFill>
                <a:latin typeface="Tahoma" pitchFamily="34" charset="0"/>
              </a:rPr>
              <a:t>33                                       </a:t>
            </a:r>
            <a:r>
              <a:rPr lang="pt-BR" sz="1000" dirty="0">
                <a:solidFill>
                  <a:srgbClr val="336699"/>
                </a:solidFill>
                <a:latin typeface="Tahoma" pitchFamily="34" charset="0"/>
              </a:rPr>
              <a:t>Total de pontos</a:t>
            </a:r>
            <a:r>
              <a:rPr lang="pt-BR" sz="1000" dirty="0" smtClean="0">
                <a:solidFill>
                  <a:srgbClr val="336699"/>
                </a:solidFill>
                <a:latin typeface="Tahoma" pitchFamily="34" charset="0"/>
              </a:rPr>
              <a:t>: 1391,96</a:t>
            </a:r>
            <a:endParaRPr lang="pt-BR" sz="1000" dirty="0">
              <a:solidFill>
                <a:srgbClr val="336699"/>
              </a:solidFill>
              <a:latin typeface="Tahoma" pitchFamily="34" charset="0"/>
            </a:endParaRPr>
          </a:p>
          <a:p>
            <a:pPr>
              <a:spcBef>
                <a:spcPct val="50000"/>
              </a:spcBef>
            </a:pPr>
            <a:r>
              <a:rPr lang="pt-BR" sz="1000" dirty="0">
                <a:solidFill>
                  <a:srgbClr val="003366"/>
                </a:solidFill>
                <a:latin typeface="Tahoma" pitchFamily="34" charset="0"/>
              </a:rPr>
              <a:t>	</a:t>
            </a:r>
          </a:p>
        </p:txBody>
      </p:sp>
      <p:sp>
        <p:nvSpPr>
          <p:cNvPr id="17412" name="Text Box 2"/>
          <p:cNvSpPr txBox="1">
            <a:spLocks noChangeArrowheads="1"/>
          </p:cNvSpPr>
          <p:nvPr/>
        </p:nvSpPr>
        <p:spPr bwMode="auto">
          <a:xfrm>
            <a:off x="457200" y="304800"/>
            <a:ext cx="8458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2400" u="sng">
                <a:solidFill>
                  <a:srgbClr val="336699"/>
                </a:solidFill>
                <a:latin typeface="Tahoma" pitchFamily="34" charset="0"/>
              </a:rPr>
              <a:t>RTR-5                                          </a:t>
            </a:r>
            <a:r>
              <a:rPr lang="pt-BR" sz="1800" u="sng">
                <a:solidFill>
                  <a:srgbClr val="336699"/>
                </a:solidFill>
                <a:latin typeface="Tahoma" pitchFamily="34" charset="0"/>
              </a:rPr>
              <a:t>TOTAL DE REGISTROS POR TIPO</a:t>
            </a:r>
            <a:endParaRPr lang="pt-BR" sz="2000" u="sng">
              <a:solidFill>
                <a:srgbClr val="336699"/>
              </a:solidFill>
              <a:latin typeface="Tahoma" pitchFamily="34" charset="0"/>
            </a:endParaRPr>
          </a:p>
        </p:txBody>
      </p:sp>
      <p:graphicFrame>
        <p:nvGraphicFramePr>
          <p:cNvPr id="17410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371255947"/>
              </p:ext>
            </p:extLst>
          </p:nvPr>
        </p:nvGraphicFramePr>
        <p:xfrm>
          <a:off x="-101600" y="596900"/>
          <a:ext cx="8820150" cy="5656263"/>
        </p:xfrm>
        <a:graphic>
          <a:graphicData uri="http://schemas.openxmlformats.org/presentationml/2006/ole">
            <p:oleObj spid="_x0000_s17434" name="Worksheet" r:id="rId3" imgW="11372940" imgH="7000875" progId="Excel.Sheet.8">
              <p:embed/>
            </p:oleObj>
          </a:graphicData>
        </a:graphic>
      </p:graphicFrame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Text Box 3"/>
          <p:cNvSpPr txBox="1">
            <a:spLocks noChangeArrowheads="1"/>
          </p:cNvSpPr>
          <p:nvPr/>
        </p:nvSpPr>
        <p:spPr bwMode="auto">
          <a:xfrm>
            <a:off x="457200" y="381000"/>
            <a:ext cx="8458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2400" u="sng">
                <a:solidFill>
                  <a:srgbClr val="336699"/>
                </a:solidFill>
                <a:latin typeface="Tahoma" pitchFamily="34" charset="0"/>
              </a:rPr>
              <a:t>RTR-5                                                       </a:t>
            </a:r>
            <a:r>
              <a:rPr lang="pt-BR" sz="1800" u="sng">
                <a:solidFill>
                  <a:srgbClr val="336699"/>
                </a:solidFill>
                <a:latin typeface="Tahoma" pitchFamily="34" charset="0"/>
              </a:rPr>
              <a:t>Bairro da Ocorrência</a:t>
            </a:r>
            <a:r>
              <a:rPr lang="pt-BR" sz="1800" u="sng">
                <a:solidFill>
                  <a:srgbClr val="003366"/>
                </a:solidFill>
                <a:latin typeface="Tahoma" pitchFamily="34" charset="0"/>
              </a:rPr>
              <a:t> </a:t>
            </a:r>
            <a:endParaRPr lang="pt-BR" sz="1800">
              <a:solidFill>
                <a:srgbClr val="003366"/>
              </a:solidFill>
              <a:latin typeface="Tahoma" pitchFamily="34" charset="0"/>
            </a:endParaRPr>
          </a:p>
        </p:txBody>
      </p:sp>
      <p:graphicFrame>
        <p:nvGraphicFramePr>
          <p:cNvPr id="18434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81875498"/>
              </p:ext>
            </p:extLst>
          </p:nvPr>
        </p:nvGraphicFramePr>
        <p:xfrm>
          <a:off x="-368300" y="469900"/>
          <a:ext cx="9328150" cy="6438900"/>
        </p:xfrm>
        <a:graphic>
          <a:graphicData uri="http://schemas.openxmlformats.org/presentationml/2006/ole">
            <p:oleObj spid="_x0000_s18458" name="Worksheet" r:id="rId3" imgW="11563290" imgH="9610635" progId="Excel.Sheet.8">
              <p:embed/>
            </p:oleObj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Estrutura padrão">
  <a:themeElements>
    <a:clrScheme name="Estrutura padrão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Estrutura padrão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strutura padrão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strutura padrão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o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">
    <a:dk1>
      <a:srgbClr val="000000"/>
    </a:dk1>
    <a:lt1>
      <a:srgbClr val="CCECFF"/>
    </a:lt1>
    <a:dk2>
      <a:srgbClr val="000000"/>
    </a:dk2>
    <a:lt2>
      <a:srgbClr val="808080"/>
    </a:lt2>
    <a:accent1>
      <a:srgbClr val="00CC99"/>
    </a:accent1>
    <a:accent2>
      <a:srgbClr val="3333CC"/>
    </a:accent2>
    <a:accent3>
      <a:srgbClr val="E2F4FF"/>
    </a:accent3>
    <a:accent4>
      <a:srgbClr val="000000"/>
    </a:accent4>
    <a:accent5>
      <a:srgbClr val="AAE2CA"/>
    </a:accent5>
    <a:accent6>
      <a:srgbClr val="2D2DB9"/>
    </a:accent6>
    <a:hlink>
      <a:srgbClr val="CCCCFF"/>
    </a:hlink>
    <a:folHlink>
      <a:srgbClr val="B2B2B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48536</TotalTime>
  <Words>493</Words>
  <Application>Microsoft Office PowerPoint</Application>
  <PresentationFormat>Apresentação na tela (4:3)</PresentationFormat>
  <Paragraphs>73</Paragraphs>
  <Slides>23</Slides>
  <Notes>0</Notes>
  <HiddenSlides>0</HiddenSlides>
  <MMClips>0</MMClips>
  <ScaleCrop>false</ScaleCrop>
  <HeadingPairs>
    <vt:vector size="6" baseType="variant">
      <vt:variant>
        <vt:lpstr>Tema</vt:lpstr>
      </vt:variant>
      <vt:variant>
        <vt:i4>1</vt:i4>
      </vt:variant>
      <vt:variant>
        <vt:lpstr>Servidores OLE incorporados</vt:lpstr>
      </vt:variant>
      <vt:variant>
        <vt:i4>4</vt:i4>
      </vt:variant>
      <vt:variant>
        <vt:lpstr>Títulos de slides</vt:lpstr>
      </vt:variant>
      <vt:variant>
        <vt:i4>23</vt:i4>
      </vt:variant>
    </vt:vector>
  </HeadingPairs>
  <TitlesOfParts>
    <vt:vector size="28" baseType="lpstr">
      <vt:lpstr>Estrutura padrão</vt:lpstr>
      <vt:lpstr>Folha de Cálculo</vt:lpstr>
      <vt:lpstr>Worksheet</vt:lpstr>
      <vt:lpstr>Planilha</vt:lpstr>
      <vt:lpstr>Gráfico</vt:lpstr>
      <vt:lpstr> 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</vt:vector>
  </TitlesOfParts>
  <Company>CET-RIO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2102085</dc:creator>
  <cp:lastModifiedBy>02086684</cp:lastModifiedBy>
  <cp:revision>2378</cp:revision>
  <dcterms:created xsi:type="dcterms:W3CDTF">2009-11-26T17:11:22Z</dcterms:created>
  <dcterms:modified xsi:type="dcterms:W3CDTF">2014-05-02T15:09:20Z</dcterms:modified>
</cp:coreProperties>
</file>