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99" r:id="rId3"/>
    <p:sldId id="585" r:id="rId4"/>
    <p:sldId id="591" r:id="rId5"/>
    <p:sldId id="317" r:id="rId6"/>
    <p:sldId id="584" r:id="rId7"/>
    <p:sldId id="586" r:id="rId8"/>
    <p:sldId id="454" r:id="rId9"/>
    <p:sldId id="551" r:id="rId10"/>
    <p:sldId id="581" r:id="rId11"/>
    <p:sldId id="340" r:id="rId12"/>
    <p:sldId id="315" r:id="rId13"/>
    <p:sldId id="587" r:id="rId14"/>
    <p:sldId id="476" r:id="rId15"/>
    <p:sldId id="459" r:id="rId16"/>
    <p:sldId id="342" r:id="rId17"/>
    <p:sldId id="354" r:id="rId18"/>
    <p:sldId id="590" r:id="rId19"/>
    <p:sldId id="358" r:id="rId20"/>
    <p:sldId id="577" r:id="rId21"/>
    <p:sldId id="344" r:id="rId22"/>
    <p:sldId id="323" r:id="rId23"/>
    <p:sldId id="589" r:id="rId24"/>
    <p:sldId id="561" r:id="rId25"/>
    <p:sldId id="582" r:id="rId26"/>
    <p:sldId id="346" r:id="rId27"/>
    <p:sldId id="327" r:id="rId28"/>
    <p:sldId id="588" r:id="rId29"/>
    <p:sldId id="535" r:id="rId30"/>
    <p:sldId id="536" r:id="rId31"/>
  </p:sldIdLst>
  <p:sldSz cx="9144000" cy="6858000" type="screen4x3"/>
  <p:notesSz cx="6662738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FF99"/>
    <a:srgbClr val="FFFFFF"/>
    <a:srgbClr val="CCECFF"/>
    <a:srgbClr val="CCFFFF"/>
    <a:srgbClr val="DDDDDD"/>
    <a:srgbClr val="FF0000"/>
    <a:srgbClr val="33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6" autoAdjust="0"/>
    <p:restoredTop sz="99676" autoAdjust="0"/>
  </p:normalViewPr>
  <p:slideViewPr>
    <p:cSldViewPr>
      <p:cViewPr>
        <p:scale>
          <a:sx n="100" d="100"/>
          <a:sy n="100" d="100"/>
        </p:scale>
        <p:origin x="-1440" y="186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8F4C179C-14A1-434A-84B1-FDF5527A91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A906780-0269-4C5C-B5AF-570E9625F601}" type="datetimeFigureOut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798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8125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E510DD2A-A9E9-4817-A8C5-032AFFF168F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00BE0-EADB-489C-9369-1EDCE26086B7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37E73-5108-4A43-9FB0-AE686292B50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16823-C007-4B5D-B090-D9A9581950BB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7A3CF-B14C-4B03-8B01-D417CBEE13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78132-1A0D-47F8-BE34-E05A67DF5737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FDA42F-FB16-44C1-A8CD-7940E0C3DE9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86ED1-8BA9-4D0B-AF0D-3FDAA051581A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475FA-90C0-4A6C-96B0-1B0A26AF518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AD776-5D78-442E-BABF-F1CEC8BFEA33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F3B37-0E71-472F-9EFD-260082C5014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9D6CD-8093-4217-B9E3-3C70C1F485E9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C5702-F54F-45C3-817D-547B88F669E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9619A-8E4B-4583-B654-A11B99F392F1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BF6D1-ED82-4D55-A1BB-7E3325F014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F0F21-53BA-4989-A6A8-525C7FE2080C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DA15F-6FAC-45F9-9233-9DE56FFB6B2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52932-C76D-407D-B0DE-622ED49409D1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9ABCE-4B00-4258-BA6E-9894A47C21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9B9CE-D701-4CB7-8A12-CE86670D12A8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95B2A-66C8-45BF-A5CA-A372CB1677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B1AC6-2AA3-4DA9-BFE6-DC7A7A9F31EF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B2EC9-D450-4625-A955-6CB7E7B2E93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D2C0C-484B-477D-9AFE-A105013F52DE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E89F8-C8B1-4A62-852F-B84C98758BD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E56C13F6-D173-4EBE-A7A5-0C4EB3053AFA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46EF22E7-B3D5-4BB3-AFCD-316B4FC174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Planilha_do_Microsoft_Office_Excel_97-2003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Planilha_do_Microsoft_Office_Excel_97-20034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Planilha_do_Microsoft_Office_Excel_97-20038.xls"/><Relationship Id="rId4" Type="http://schemas.openxmlformats.org/officeDocument/2006/relationships/oleObject" Target="../embeddings/Planilha_do_Microsoft_Office_Excel_97-20037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Planilha_do_Microsoft_Office_Excel_97-200311.xls"/><Relationship Id="rId4" Type="http://schemas.openxmlformats.org/officeDocument/2006/relationships/oleObject" Target="../embeddings/Planilha_do_Microsoft_Office_Excel_97-200310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Planilha_do_Microsoft_Office_Excel_97-200314.xls"/><Relationship Id="rId4" Type="http://schemas.openxmlformats.org/officeDocument/2006/relationships/oleObject" Target="../embeddings/Planilha_do_Microsoft_Office_Excel_97-200313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Planilha_do_Microsoft_Office_Excel_97-200318.xls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Planilha_do_Microsoft_Office_Excel_97-200320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1.xls"/><Relationship Id="rId7" Type="http://schemas.openxmlformats.org/officeDocument/2006/relationships/oleObject" Target="../embeddings/Planilha_do_Microsoft_Office_Excel_97-20032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Planilha_do_Microsoft_Office_Excel_97-200324.xls"/><Relationship Id="rId5" Type="http://schemas.openxmlformats.org/officeDocument/2006/relationships/oleObject" Target="../embeddings/Planilha_do_Microsoft_Office_Excel_97-200323.xls"/><Relationship Id="rId4" Type="http://schemas.openxmlformats.org/officeDocument/2006/relationships/oleObject" Target="../embeddings/Planilha_do_Microsoft_Office_Excel_97-200322.xls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Planilha_do_Microsoft_Office_Excel_97-200328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Planilha_do_Microsoft_Office_Excel_97-200333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Planilha_do_Microsoft_Office_Excel_97-200338.xls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Planilha_do_Microsoft_Office_Excel_97-200340.xls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4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4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4" descr="TRANSPORTES_extendido_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4" name="Text Box 11"/>
          <p:cNvSpPr txBox="1">
            <a:spLocks noChangeArrowheads="1"/>
          </p:cNvSpPr>
          <p:nvPr/>
        </p:nvSpPr>
        <p:spPr bwMode="auto">
          <a:xfrm>
            <a:off x="2057400" y="3810000"/>
            <a:ext cx="5029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12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85750" y="2781300"/>
            <a:ext cx="8534400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LINHAS  MAIS RECLAMADAS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Ranking Negativo para Fiscalização Direcionada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Conduta </a:t>
            </a:r>
            <a:r>
              <a:rPr lang="pt-BR" sz="32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Auxiliar</a:t>
            </a:r>
          </a:p>
          <a:p>
            <a:pPr algn="ctr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ANO V – Nº 01</a:t>
            </a:r>
          </a:p>
        </p:txBody>
      </p:sp>
      <p:pic>
        <p:nvPicPr>
          <p:cNvPr id="84996" name="Picture 10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562600"/>
            <a:ext cx="2133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7" name="Picture 10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057400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8" name="Picture 10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133600"/>
            <a:ext cx="21336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9" name="Picture 104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715000"/>
            <a:ext cx="22098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00" name="Rectangle 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mtClean="0"/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55" name="Text Box 32"/>
          <p:cNvSpPr txBox="1">
            <a:spLocks noChangeArrowheads="1"/>
          </p:cNvSpPr>
          <p:nvPr/>
        </p:nvSpPr>
        <p:spPr bwMode="auto">
          <a:xfrm>
            <a:off x="228600" y="6400800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1050" name="Object 26"/>
          <p:cNvGraphicFramePr>
            <a:graphicFrameLocks noChangeAspect="1"/>
          </p:cNvGraphicFramePr>
          <p:nvPr/>
        </p:nvGraphicFramePr>
        <p:xfrm>
          <a:off x="1119188" y="692150"/>
          <a:ext cx="2995612" cy="4465638"/>
        </p:xfrm>
        <a:graphic>
          <a:graphicData uri="http://schemas.openxmlformats.org/presentationml/2006/ole">
            <p:oleObj spid="_x0000_s1050" name="Folha de Cálculo" r:id="rId3" imgW="4210022" imgH="5391090" progId="Excel.Sheet.8">
              <p:embed/>
            </p:oleObj>
          </a:graphicData>
        </a:graphic>
      </p:graphicFrame>
      <p:sp>
        <p:nvSpPr>
          <p:cNvPr id="1056" name="Text Box 1031"/>
          <p:cNvSpPr txBox="1">
            <a:spLocks noChangeArrowheads="1"/>
          </p:cNvSpPr>
          <p:nvPr/>
        </p:nvSpPr>
        <p:spPr bwMode="auto">
          <a:xfrm>
            <a:off x="2700338" y="5445125"/>
            <a:ext cx="3624262" cy="938213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A Classificação Final apresenta o resultado da aplicação da metodologia nos meses de novembro e dezembro de 2013 e janeiro de 2014.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A média de pontos entre as linhas é de </a:t>
            </a:r>
            <a:r>
              <a:rPr lang="pt-BR" sz="1000" b="1">
                <a:solidFill>
                  <a:schemeClr val="tx1"/>
                </a:solidFill>
                <a:latin typeface="Tahoma" pitchFamily="34" charset="0"/>
              </a:rPr>
              <a:t>26,09%</a:t>
            </a: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e a tolerância é de</a:t>
            </a:r>
            <a:r>
              <a:rPr lang="pt-BR" sz="1000" b="1">
                <a:solidFill>
                  <a:schemeClr val="tx1"/>
                </a:solidFill>
                <a:latin typeface="Tahoma" pitchFamily="34" charset="0"/>
              </a:rPr>
              <a:t> 28,69%</a:t>
            </a:r>
            <a:endParaRPr lang="pt-BR" sz="2400" b="1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1051" name="Object 27"/>
          <p:cNvGraphicFramePr>
            <a:graphicFrameLocks noChangeAspect="1"/>
          </p:cNvGraphicFramePr>
          <p:nvPr/>
        </p:nvGraphicFramePr>
        <p:xfrm>
          <a:off x="5375275" y="827088"/>
          <a:ext cx="2854325" cy="4330700"/>
        </p:xfrm>
        <a:graphic>
          <a:graphicData uri="http://schemas.openxmlformats.org/presentationml/2006/ole">
            <p:oleObj spid="_x0000_s1051" name="Worksheet" r:id="rId4" imgW="4029075" imgH="519112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32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38933" name="Text Box 32"/>
          <p:cNvSpPr txBox="1">
            <a:spLocks noChangeArrowheads="1"/>
          </p:cNvSpPr>
          <p:nvPr/>
        </p:nvSpPr>
        <p:spPr bwMode="auto">
          <a:xfrm>
            <a:off x="228600" y="6400800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38930" name="Object 18"/>
          <p:cNvGraphicFramePr>
            <a:graphicFrameLocks noChangeAspect="1"/>
          </p:cNvGraphicFramePr>
          <p:nvPr/>
        </p:nvGraphicFramePr>
        <p:xfrm>
          <a:off x="1295400" y="914400"/>
          <a:ext cx="3070225" cy="4648200"/>
        </p:xfrm>
        <a:graphic>
          <a:graphicData uri="http://schemas.openxmlformats.org/presentationml/2006/ole">
            <p:oleObj spid="_x0000_s38930" name="Folha de Cálculo" r:id="rId3" imgW="4000399" imgH="5029290" progId="Excel.Sheet.8">
              <p:embed/>
            </p:oleObj>
          </a:graphicData>
        </a:graphic>
      </p:graphicFrame>
      <p:graphicFrame>
        <p:nvGraphicFramePr>
          <p:cNvPr id="38934" name="Object 22"/>
          <p:cNvGraphicFramePr>
            <a:graphicFrameLocks noChangeAspect="1"/>
          </p:cNvGraphicFramePr>
          <p:nvPr/>
        </p:nvGraphicFramePr>
        <p:xfrm>
          <a:off x="5181600" y="892175"/>
          <a:ext cx="3070225" cy="4289425"/>
        </p:xfrm>
        <a:graphic>
          <a:graphicData uri="http://schemas.openxmlformats.org/presentationml/2006/ole">
            <p:oleObj spid="_x0000_s38934" name="Folha de Cálculo" r:id="rId4" imgW="4000399" imgH="486729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90115" name="Object 3"/>
          <p:cNvGraphicFramePr>
            <a:graphicFrameLocks noChangeAspect="1"/>
          </p:cNvGraphicFramePr>
          <p:nvPr/>
        </p:nvGraphicFramePr>
        <p:xfrm>
          <a:off x="2819400" y="1752600"/>
          <a:ext cx="3070225" cy="1954213"/>
        </p:xfrm>
        <a:graphic>
          <a:graphicData uri="http://schemas.openxmlformats.org/presentationml/2006/ole">
            <p:oleObj spid="_x0000_s90115" name="Folha de Cálculo" r:id="rId3" imgW="4000399" imgH="211464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2081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2077" name="Object 29"/>
          <p:cNvGraphicFramePr>
            <a:graphicFrameLocks noChangeAspect="1"/>
          </p:cNvGraphicFramePr>
          <p:nvPr/>
        </p:nvGraphicFramePr>
        <p:xfrm>
          <a:off x="1322388" y="738188"/>
          <a:ext cx="1801812" cy="4824412"/>
        </p:xfrm>
        <a:graphic>
          <a:graphicData uri="http://schemas.openxmlformats.org/presentationml/2006/ole">
            <p:oleObj spid="_x0000_s2077" name="Folha de Cálculo" r:id="rId3" imgW="1762077" imgH="5029290" progId="Excel.Sheet.8">
              <p:embed/>
            </p:oleObj>
          </a:graphicData>
        </a:graphic>
      </p:graphicFrame>
      <p:graphicFrame>
        <p:nvGraphicFramePr>
          <p:cNvPr id="2078" name="Object 30"/>
          <p:cNvGraphicFramePr>
            <a:graphicFrameLocks noChangeAspect="1"/>
          </p:cNvGraphicFramePr>
          <p:nvPr/>
        </p:nvGraphicFramePr>
        <p:xfrm>
          <a:off x="3686175" y="738188"/>
          <a:ext cx="1800225" cy="4824412"/>
        </p:xfrm>
        <a:graphic>
          <a:graphicData uri="http://schemas.openxmlformats.org/presentationml/2006/ole">
            <p:oleObj spid="_x0000_s2078" name="Folha de Cálculo" r:id="rId4" imgW="1762077" imgH="5029290" progId="Excel.Sheet.8">
              <p:embed/>
            </p:oleObj>
          </a:graphicData>
        </a:graphic>
      </p:graphicFrame>
      <p:graphicFrame>
        <p:nvGraphicFramePr>
          <p:cNvPr id="2079" name="Object 31"/>
          <p:cNvGraphicFramePr>
            <a:graphicFrameLocks noChangeAspect="1"/>
          </p:cNvGraphicFramePr>
          <p:nvPr/>
        </p:nvGraphicFramePr>
        <p:xfrm>
          <a:off x="5940425" y="738188"/>
          <a:ext cx="1800225" cy="4824412"/>
        </p:xfrm>
        <a:graphic>
          <a:graphicData uri="http://schemas.openxmlformats.org/presentationml/2006/ole">
            <p:oleObj spid="_x0000_s2079" name="Folha de Cálculo" r:id="rId5" imgW="1762077" imgH="55150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3108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3104" name="Object 32"/>
          <p:cNvGraphicFramePr>
            <a:graphicFrameLocks noChangeAspect="1"/>
          </p:cNvGraphicFramePr>
          <p:nvPr/>
        </p:nvGraphicFramePr>
        <p:xfrm>
          <a:off x="955675" y="765175"/>
          <a:ext cx="2016125" cy="5060950"/>
        </p:xfrm>
        <a:graphic>
          <a:graphicData uri="http://schemas.openxmlformats.org/presentationml/2006/ole">
            <p:oleObj spid="_x0000_s3104" name="Folha de Cálculo" r:id="rId3" imgW="1762077" imgH="5677020" progId="Excel.Sheet.8">
              <p:embed/>
            </p:oleObj>
          </a:graphicData>
        </a:graphic>
      </p:graphicFrame>
      <p:graphicFrame>
        <p:nvGraphicFramePr>
          <p:cNvPr id="3105" name="Object 33"/>
          <p:cNvGraphicFramePr>
            <a:graphicFrameLocks noChangeAspect="1"/>
          </p:cNvGraphicFramePr>
          <p:nvPr/>
        </p:nvGraphicFramePr>
        <p:xfrm>
          <a:off x="6227763" y="765175"/>
          <a:ext cx="2016125" cy="5060950"/>
        </p:xfrm>
        <a:graphic>
          <a:graphicData uri="http://schemas.openxmlformats.org/presentationml/2006/ole">
            <p:oleObj spid="_x0000_s3105" name="Folha de Cálculo" r:id="rId4" imgW="2162144" imgH="5515020" progId="Excel.Sheet.8">
              <p:embed/>
            </p:oleObj>
          </a:graphicData>
        </a:graphic>
      </p:graphicFrame>
      <p:graphicFrame>
        <p:nvGraphicFramePr>
          <p:cNvPr id="3106" name="Object 34"/>
          <p:cNvGraphicFramePr>
            <a:graphicFrameLocks noChangeAspect="1"/>
          </p:cNvGraphicFramePr>
          <p:nvPr/>
        </p:nvGraphicFramePr>
        <p:xfrm>
          <a:off x="3622675" y="765175"/>
          <a:ext cx="2016125" cy="5060950"/>
        </p:xfrm>
        <a:graphic>
          <a:graphicData uri="http://schemas.openxmlformats.org/presentationml/2006/ole">
            <p:oleObj spid="_x0000_s3106" name="Folha de Cálculo" r:id="rId5" imgW="1762077" imgH="56770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9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39970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39966" name="Object 30"/>
          <p:cNvGraphicFramePr>
            <a:graphicFrameLocks noChangeAspect="1"/>
          </p:cNvGraphicFramePr>
          <p:nvPr/>
        </p:nvGraphicFramePr>
        <p:xfrm>
          <a:off x="1184275" y="692150"/>
          <a:ext cx="2016125" cy="4864100"/>
        </p:xfrm>
        <a:graphic>
          <a:graphicData uri="http://schemas.openxmlformats.org/presentationml/2006/ole">
            <p:oleObj spid="_x0000_s39966" name="Folha de Cálculo" r:id="rId3" imgW="2162144" imgH="5515020" progId="Excel.Sheet.8">
              <p:embed/>
            </p:oleObj>
          </a:graphicData>
        </a:graphic>
      </p:graphicFrame>
      <p:graphicFrame>
        <p:nvGraphicFramePr>
          <p:cNvPr id="39967" name="Object 31"/>
          <p:cNvGraphicFramePr>
            <a:graphicFrameLocks noChangeAspect="1"/>
          </p:cNvGraphicFramePr>
          <p:nvPr/>
        </p:nvGraphicFramePr>
        <p:xfrm>
          <a:off x="3951288" y="681038"/>
          <a:ext cx="1839912" cy="4864100"/>
        </p:xfrm>
        <a:graphic>
          <a:graphicData uri="http://schemas.openxmlformats.org/presentationml/2006/ole">
            <p:oleObj spid="_x0000_s39967" name="Folha de Cálculo" r:id="rId4" imgW="1971700" imgH="5515020" progId="Excel.Sheet.8">
              <p:embed/>
            </p:oleObj>
          </a:graphicData>
        </a:graphic>
      </p:graphicFrame>
      <p:graphicFrame>
        <p:nvGraphicFramePr>
          <p:cNvPr id="39968" name="Object 32"/>
          <p:cNvGraphicFramePr>
            <a:graphicFrameLocks noChangeAspect="1"/>
          </p:cNvGraphicFramePr>
          <p:nvPr/>
        </p:nvGraphicFramePr>
        <p:xfrm>
          <a:off x="6465888" y="681038"/>
          <a:ext cx="1839912" cy="3079750"/>
        </p:xfrm>
        <a:graphic>
          <a:graphicData uri="http://schemas.openxmlformats.org/presentationml/2006/ole">
            <p:oleObj spid="_x0000_s39968" name="Folha de Cálculo" r:id="rId5" imgW="1971700" imgH="36099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336699"/>
                </a:solidFill>
                <a:latin typeface="Tahoma" pitchFamily="34" charset="0"/>
              </a:rPr>
              <a:t>Resumo das Dez Linhas mais Reclamadas                           Conduta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    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1258888" y="1844675"/>
          <a:ext cx="6834187" cy="2449513"/>
        </p:xfrm>
        <a:graphic>
          <a:graphicData uri="http://schemas.openxmlformats.org/presentationml/2006/ole">
            <p:oleObj spid="_x0000_s4106" name="Worksheet" r:id="rId3" imgW="7400925" imgH="1790700" progId="Excel.Sheet.8">
              <p:embed/>
            </p:oleObj>
          </a:graphicData>
        </a:graphic>
      </p:graphicFrame>
      <p:sp>
        <p:nvSpPr>
          <p:cNvPr id="4108" name="Text Box 7"/>
          <p:cNvSpPr txBox="1">
            <a:spLocks noChangeArrowheads="1"/>
          </p:cNvSpPr>
          <p:nvPr/>
        </p:nvSpPr>
        <p:spPr bwMode="auto">
          <a:xfrm>
            <a:off x="395288" y="5949950"/>
            <a:ext cx="84391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</a:t>
            </a:r>
            <a:r>
              <a:rPr lang="pt-BR">
                <a:solidFill>
                  <a:srgbClr val="336699"/>
                </a:solidFill>
              </a:rPr>
              <a:t>Dados relativos ao Trimestre novembro e dezembro de 2013 e janeiro de 2014.</a:t>
            </a:r>
            <a:endParaRPr lang="pt-BR" sz="900">
              <a:solidFill>
                <a:srgbClr val="336699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  Por Tipo</a:t>
            </a:r>
          </a:p>
        </p:txBody>
      </p:sp>
      <p:sp>
        <p:nvSpPr>
          <p:cNvPr id="5133" name="Text Box 7"/>
          <p:cNvSpPr txBox="1">
            <a:spLocks noChangeArrowheads="1"/>
          </p:cNvSpPr>
          <p:nvPr/>
        </p:nvSpPr>
        <p:spPr bwMode="auto">
          <a:xfrm>
            <a:off x="647700" y="5805488"/>
            <a:ext cx="8388350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Total de registros recebidos: 4356                                 Registros recebidos por tipo: 33                                  Total de pontos: 11138,94</a:t>
            </a:r>
          </a:p>
          <a:p>
            <a:pPr>
              <a:spcBef>
                <a:spcPct val="50000"/>
              </a:spcBef>
            </a:pPr>
            <a:endParaRPr lang="pt-BR" sz="9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954088" y="1206500"/>
            <a:ext cx="7534275" cy="3349625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1023938" y="1744663"/>
            <a:ext cx="88900" cy="281146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1252538" y="4243388"/>
            <a:ext cx="87312" cy="312737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1481138" y="4297363"/>
            <a:ext cx="87312" cy="25876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1708150" y="4308475"/>
            <a:ext cx="88900" cy="247650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39" name="Rectangle 19"/>
          <p:cNvSpPr>
            <a:spLocks noChangeArrowheads="1"/>
          </p:cNvSpPr>
          <p:nvPr/>
        </p:nvSpPr>
        <p:spPr bwMode="auto">
          <a:xfrm>
            <a:off x="1936750" y="4405313"/>
            <a:ext cx="87313" cy="1508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2165350" y="4448175"/>
            <a:ext cx="87313" cy="107950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41" name="Rectangle 21"/>
          <p:cNvSpPr>
            <a:spLocks noChangeArrowheads="1"/>
          </p:cNvSpPr>
          <p:nvPr/>
        </p:nvSpPr>
        <p:spPr bwMode="auto">
          <a:xfrm>
            <a:off x="2392363" y="4492625"/>
            <a:ext cx="87312" cy="63500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42" name="Rectangle 22"/>
          <p:cNvSpPr>
            <a:spLocks noChangeArrowheads="1"/>
          </p:cNvSpPr>
          <p:nvPr/>
        </p:nvSpPr>
        <p:spPr bwMode="auto">
          <a:xfrm>
            <a:off x="2620963" y="4513263"/>
            <a:ext cx="87312" cy="4286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43" name="Rectangle 23"/>
          <p:cNvSpPr>
            <a:spLocks noChangeArrowheads="1"/>
          </p:cNvSpPr>
          <p:nvPr/>
        </p:nvSpPr>
        <p:spPr bwMode="auto">
          <a:xfrm>
            <a:off x="2847975" y="4524375"/>
            <a:ext cx="88900" cy="31750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3076575" y="4535488"/>
            <a:ext cx="87313" cy="20637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45" name="Rectangle 25"/>
          <p:cNvSpPr>
            <a:spLocks noChangeArrowheads="1"/>
          </p:cNvSpPr>
          <p:nvPr/>
        </p:nvSpPr>
        <p:spPr bwMode="auto">
          <a:xfrm>
            <a:off x="3305175" y="4535488"/>
            <a:ext cx="87313" cy="20637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46" name="Rectangle 26"/>
          <p:cNvSpPr>
            <a:spLocks noChangeArrowheads="1"/>
          </p:cNvSpPr>
          <p:nvPr/>
        </p:nvSpPr>
        <p:spPr bwMode="auto">
          <a:xfrm>
            <a:off x="3532188" y="4535488"/>
            <a:ext cx="88900" cy="20637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47" name="Rectangle 27"/>
          <p:cNvSpPr>
            <a:spLocks noChangeArrowheads="1"/>
          </p:cNvSpPr>
          <p:nvPr/>
        </p:nvSpPr>
        <p:spPr bwMode="auto">
          <a:xfrm>
            <a:off x="3760788" y="4545013"/>
            <a:ext cx="87312" cy="111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48" name="Rectangle 28"/>
          <p:cNvSpPr>
            <a:spLocks noChangeArrowheads="1"/>
          </p:cNvSpPr>
          <p:nvPr/>
        </p:nvSpPr>
        <p:spPr bwMode="auto">
          <a:xfrm>
            <a:off x="3989388" y="4545013"/>
            <a:ext cx="87312" cy="111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49" name="Rectangle 29"/>
          <p:cNvSpPr>
            <a:spLocks noChangeArrowheads="1"/>
          </p:cNvSpPr>
          <p:nvPr/>
        </p:nvSpPr>
        <p:spPr bwMode="auto">
          <a:xfrm>
            <a:off x="4216400" y="4545013"/>
            <a:ext cx="88900" cy="111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50" name="Rectangle 30"/>
          <p:cNvSpPr>
            <a:spLocks noChangeArrowheads="1"/>
          </p:cNvSpPr>
          <p:nvPr/>
        </p:nvSpPr>
        <p:spPr bwMode="auto">
          <a:xfrm>
            <a:off x="4445000" y="4545013"/>
            <a:ext cx="87313" cy="111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51" name="Rectangle 31"/>
          <p:cNvSpPr>
            <a:spLocks noChangeArrowheads="1"/>
          </p:cNvSpPr>
          <p:nvPr/>
        </p:nvSpPr>
        <p:spPr bwMode="auto">
          <a:xfrm>
            <a:off x="4673600" y="4545013"/>
            <a:ext cx="95250" cy="111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52" name="Line 32"/>
          <p:cNvSpPr>
            <a:spLocks noChangeShapeType="1"/>
          </p:cNvSpPr>
          <p:nvPr/>
        </p:nvSpPr>
        <p:spPr bwMode="auto">
          <a:xfrm>
            <a:off x="954088" y="1206500"/>
            <a:ext cx="1587" cy="33496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53" name="Line 33"/>
          <p:cNvSpPr>
            <a:spLocks noChangeShapeType="1"/>
          </p:cNvSpPr>
          <p:nvPr/>
        </p:nvSpPr>
        <p:spPr bwMode="auto">
          <a:xfrm>
            <a:off x="928688" y="4556125"/>
            <a:ext cx="254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54" name="Line 34"/>
          <p:cNvSpPr>
            <a:spLocks noChangeShapeType="1"/>
          </p:cNvSpPr>
          <p:nvPr/>
        </p:nvSpPr>
        <p:spPr bwMode="auto">
          <a:xfrm>
            <a:off x="928688" y="4083050"/>
            <a:ext cx="254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55" name="Line 35"/>
          <p:cNvSpPr>
            <a:spLocks noChangeShapeType="1"/>
          </p:cNvSpPr>
          <p:nvPr/>
        </p:nvSpPr>
        <p:spPr bwMode="auto">
          <a:xfrm>
            <a:off x="928688" y="3597275"/>
            <a:ext cx="254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56" name="Line 36"/>
          <p:cNvSpPr>
            <a:spLocks noChangeShapeType="1"/>
          </p:cNvSpPr>
          <p:nvPr/>
        </p:nvSpPr>
        <p:spPr bwMode="auto">
          <a:xfrm>
            <a:off x="928688" y="3124200"/>
            <a:ext cx="254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57" name="Line 37"/>
          <p:cNvSpPr>
            <a:spLocks noChangeShapeType="1"/>
          </p:cNvSpPr>
          <p:nvPr/>
        </p:nvSpPr>
        <p:spPr bwMode="auto">
          <a:xfrm>
            <a:off x="928688" y="2638425"/>
            <a:ext cx="254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58" name="Line 38"/>
          <p:cNvSpPr>
            <a:spLocks noChangeShapeType="1"/>
          </p:cNvSpPr>
          <p:nvPr/>
        </p:nvSpPr>
        <p:spPr bwMode="auto">
          <a:xfrm>
            <a:off x="928688" y="2165350"/>
            <a:ext cx="254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59" name="Line 39"/>
          <p:cNvSpPr>
            <a:spLocks noChangeShapeType="1"/>
          </p:cNvSpPr>
          <p:nvPr/>
        </p:nvSpPr>
        <p:spPr bwMode="auto">
          <a:xfrm>
            <a:off x="928688" y="1679575"/>
            <a:ext cx="254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60" name="Line 40"/>
          <p:cNvSpPr>
            <a:spLocks noChangeShapeType="1"/>
          </p:cNvSpPr>
          <p:nvPr/>
        </p:nvSpPr>
        <p:spPr bwMode="auto">
          <a:xfrm>
            <a:off x="928688" y="1206500"/>
            <a:ext cx="254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61" name="Line 41"/>
          <p:cNvSpPr>
            <a:spLocks noChangeShapeType="1"/>
          </p:cNvSpPr>
          <p:nvPr/>
        </p:nvSpPr>
        <p:spPr bwMode="auto">
          <a:xfrm>
            <a:off x="954088" y="4556125"/>
            <a:ext cx="75342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62" name="Line 42"/>
          <p:cNvSpPr>
            <a:spLocks noChangeShapeType="1"/>
          </p:cNvSpPr>
          <p:nvPr/>
        </p:nvSpPr>
        <p:spPr bwMode="auto">
          <a:xfrm flipV="1">
            <a:off x="954088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63" name="Line 43"/>
          <p:cNvSpPr>
            <a:spLocks noChangeShapeType="1"/>
          </p:cNvSpPr>
          <p:nvPr/>
        </p:nvSpPr>
        <p:spPr bwMode="auto">
          <a:xfrm flipV="1">
            <a:off x="1182688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64" name="Line 44"/>
          <p:cNvSpPr>
            <a:spLocks noChangeShapeType="1"/>
          </p:cNvSpPr>
          <p:nvPr/>
        </p:nvSpPr>
        <p:spPr bwMode="auto">
          <a:xfrm flipV="1">
            <a:off x="1409700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65" name="Line 45"/>
          <p:cNvSpPr>
            <a:spLocks noChangeShapeType="1"/>
          </p:cNvSpPr>
          <p:nvPr/>
        </p:nvSpPr>
        <p:spPr bwMode="auto">
          <a:xfrm flipV="1">
            <a:off x="1638300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66" name="Line 46"/>
          <p:cNvSpPr>
            <a:spLocks noChangeShapeType="1"/>
          </p:cNvSpPr>
          <p:nvPr/>
        </p:nvSpPr>
        <p:spPr bwMode="auto">
          <a:xfrm flipV="1">
            <a:off x="1866900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67" name="Line 47"/>
          <p:cNvSpPr>
            <a:spLocks noChangeShapeType="1"/>
          </p:cNvSpPr>
          <p:nvPr/>
        </p:nvSpPr>
        <p:spPr bwMode="auto">
          <a:xfrm flipV="1">
            <a:off x="2093913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68" name="Line 48"/>
          <p:cNvSpPr>
            <a:spLocks noChangeShapeType="1"/>
          </p:cNvSpPr>
          <p:nvPr/>
        </p:nvSpPr>
        <p:spPr bwMode="auto">
          <a:xfrm flipV="1">
            <a:off x="2322513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69" name="Line 49"/>
          <p:cNvSpPr>
            <a:spLocks noChangeShapeType="1"/>
          </p:cNvSpPr>
          <p:nvPr/>
        </p:nvSpPr>
        <p:spPr bwMode="auto">
          <a:xfrm flipV="1">
            <a:off x="2551113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70" name="Line 50"/>
          <p:cNvSpPr>
            <a:spLocks noChangeShapeType="1"/>
          </p:cNvSpPr>
          <p:nvPr/>
        </p:nvSpPr>
        <p:spPr bwMode="auto">
          <a:xfrm flipV="1">
            <a:off x="2778125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71" name="Line 51"/>
          <p:cNvSpPr>
            <a:spLocks noChangeShapeType="1"/>
          </p:cNvSpPr>
          <p:nvPr/>
        </p:nvSpPr>
        <p:spPr bwMode="auto">
          <a:xfrm flipV="1">
            <a:off x="3006725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72" name="Line 52"/>
          <p:cNvSpPr>
            <a:spLocks noChangeShapeType="1"/>
          </p:cNvSpPr>
          <p:nvPr/>
        </p:nvSpPr>
        <p:spPr bwMode="auto">
          <a:xfrm flipV="1">
            <a:off x="3235325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73" name="Line 53"/>
          <p:cNvSpPr>
            <a:spLocks noChangeShapeType="1"/>
          </p:cNvSpPr>
          <p:nvPr/>
        </p:nvSpPr>
        <p:spPr bwMode="auto">
          <a:xfrm flipV="1">
            <a:off x="3462338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74" name="Line 54"/>
          <p:cNvSpPr>
            <a:spLocks noChangeShapeType="1"/>
          </p:cNvSpPr>
          <p:nvPr/>
        </p:nvSpPr>
        <p:spPr bwMode="auto">
          <a:xfrm flipV="1">
            <a:off x="3690938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75" name="Line 55"/>
          <p:cNvSpPr>
            <a:spLocks noChangeShapeType="1"/>
          </p:cNvSpPr>
          <p:nvPr/>
        </p:nvSpPr>
        <p:spPr bwMode="auto">
          <a:xfrm flipV="1">
            <a:off x="3917950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76" name="Line 56"/>
          <p:cNvSpPr>
            <a:spLocks noChangeShapeType="1"/>
          </p:cNvSpPr>
          <p:nvPr/>
        </p:nvSpPr>
        <p:spPr bwMode="auto">
          <a:xfrm flipV="1">
            <a:off x="4146550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77" name="Line 57"/>
          <p:cNvSpPr>
            <a:spLocks noChangeShapeType="1"/>
          </p:cNvSpPr>
          <p:nvPr/>
        </p:nvSpPr>
        <p:spPr bwMode="auto">
          <a:xfrm flipV="1">
            <a:off x="4375150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78" name="Line 58"/>
          <p:cNvSpPr>
            <a:spLocks noChangeShapeType="1"/>
          </p:cNvSpPr>
          <p:nvPr/>
        </p:nvSpPr>
        <p:spPr bwMode="auto">
          <a:xfrm flipV="1">
            <a:off x="4602163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79" name="Line 59"/>
          <p:cNvSpPr>
            <a:spLocks noChangeShapeType="1"/>
          </p:cNvSpPr>
          <p:nvPr/>
        </p:nvSpPr>
        <p:spPr bwMode="auto">
          <a:xfrm flipV="1">
            <a:off x="4840288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80" name="Line 60"/>
          <p:cNvSpPr>
            <a:spLocks noChangeShapeType="1"/>
          </p:cNvSpPr>
          <p:nvPr/>
        </p:nvSpPr>
        <p:spPr bwMode="auto">
          <a:xfrm flipV="1">
            <a:off x="5067300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81" name="Line 61"/>
          <p:cNvSpPr>
            <a:spLocks noChangeShapeType="1"/>
          </p:cNvSpPr>
          <p:nvPr/>
        </p:nvSpPr>
        <p:spPr bwMode="auto">
          <a:xfrm flipV="1">
            <a:off x="5295900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82" name="Line 62"/>
          <p:cNvSpPr>
            <a:spLocks noChangeShapeType="1"/>
          </p:cNvSpPr>
          <p:nvPr/>
        </p:nvSpPr>
        <p:spPr bwMode="auto">
          <a:xfrm flipV="1">
            <a:off x="5522913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83" name="Line 63"/>
          <p:cNvSpPr>
            <a:spLocks noChangeShapeType="1"/>
          </p:cNvSpPr>
          <p:nvPr/>
        </p:nvSpPr>
        <p:spPr bwMode="auto">
          <a:xfrm flipV="1">
            <a:off x="5751513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84" name="Line 64"/>
          <p:cNvSpPr>
            <a:spLocks noChangeShapeType="1"/>
          </p:cNvSpPr>
          <p:nvPr/>
        </p:nvSpPr>
        <p:spPr bwMode="auto">
          <a:xfrm flipV="1">
            <a:off x="5980113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85" name="Line 65"/>
          <p:cNvSpPr>
            <a:spLocks noChangeShapeType="1"/>
          </p:cNvSpPr>
          <p:nvPr/>
        </p:nvSpPr>
        <p:spPr bwMode="auto">
          <a:xfrm flipV="1">
            <a:off x="6207125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86" name="Line 66"/>
          <p:cNvSpPr>
            <a:spLocks noChangeShapeType="1"/>
          </p:cNvSpPr>
          <p:nvPr/>
        </p:nvSpPr>
        <p:spPr bwMode="auto">
          <a:xfrm flipV="1">
            <a:off x="6435725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87" name="Line 67"/>
          <p:cNvSpPr>
            <a:spLocks noChangeShapeType="1"/>
          </p:cNvSpPr>
          <p:nvPr/>
        </p:nvSpPr>
        <p:spPr bwMode="auto">
          <a:xfrm flipV="1">
            <a:off x="6664325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88" name="Line 68"/>
          <p:cNvSpPr>
            <a:spLocks noChangeShapeType="1"/>
          </p:cNvSpPr>
          <p:nvPr/>
        </p:nvSpPr>
        <p:spPr bwMode="auto">
          <a:xfrm flipV="1">
            <a:off x="6891338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89" name="Line 69"/>
          <p:cNvSpPr>
            <a:spLocks noChangeShapeType="1"/>
          </p:cNvSpPr>
          <p:nvPr/>
        </p:nvSpPr>
        <p:spPr bwMode="auto">
          <a:xfrm flipV="1">
            <a:off x="7119938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90" name="Line 70"/>
          <p:cNvSpPr>
            <a:spLocks noChangeShapeType="1"/>
          </p:cNvSpPr>
          <p:nvPr/>
        </p:nvSpPr>
        <p:spPr bwMode="auto">
          <a:xfrm flipV="1">
            <a:off x="7348538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91" name="Line 71"/>
          <p:cNvSpPr>
            <a:spLocks noChangeShapeType="1"/>
          </p:cNvSpPr>
          <p:nvPr/>
        </p:nvSpPr>
        <p:spPr bwMode="auto">
          <a:xfrm flipV="1">
            <a:off x="7575550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92" name="Line 72"/>
          <p:cNvSpPr>
            <a:spLocks noChangeShapeType="1"/>
          </p:cNvSpPr>
          <p:nvPr/>
        </p:nvSpPr>
        <p:spPr bwMode="auto">
          <a:xfrm flipV="1">
            <a:off x="7804150" y="4556125"/>
            <a:ext cx="1588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93" name="Line 73"/>
          <p:cNvSpPr>
            <a:spLocks noChangeShapeType="1"/>
          </p:cNvSpPr>
          <p:nvPr/>
        </p:nvSpPr>
        <p:spPr bwMode="auto">
          <a:xfrm flipV="1">
            <a:off x="8031163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94" name="Line 74"/>
          <p:cNvSpPr>
            <a:spLocks noChangeShapeType="1"/>
          </p:cNvSpPr>
          <p:nvPr/>
        </p:nvSpPr>
        <p:spPr bwMode="auto">
          <a:xfrm flipV="1">
            <a:off x="8259763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95" name="Line 75"/>
          <p:cNvSpPr>
            <a:spLocks noChangeShapeType="1"/>
          </p:cNvSpPr>
          <p:nvPr/>
        </p:nvSpPr>
        <p:spPr bwMode="auto">
          <a:xfrm flipV="1">
            <a:off x="8488363" y="4556125"/>
            <a:ext cx="1587" cy="333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196" name="Rectangle 76"/>
          <p:cNvSpPr>
            <a:spLocks noChangeArrowheads="1"/>
          </p:cNvSpPr>
          <p:nvPr/>
        </p:nvSpPr>
        <p:spPr bwMode="auto">
          <a:xfrm>
            <a:off x="963613" y="1528763"/>
            <a:ext cx="280987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2933</a:t>
            </a:r>
            <a:endParaRPr lang="pt-BR"/>
          </a:p>
        </p:txBody>
      </p:sp>
      <p:sp>
        <p:nvSpPr>
          <p:cNvPr id="5197" name="Rectangle 77"/>
          <p:cNvSpPr>
            <a:spLocks noChangeArrowheads="1"/>
          </p:cNvSpPr>
          <p:nvPr/>
        </p:nvSpPr>
        <p:spPr bwMode="auto">
          <a:xfrm>
            <a:off x="1217613" y="4029075"/>
            <a:ext cx="219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323</a:t>
            </a:r>
            <a:endParaRPr lang="pt-BR"/>
          </a:p>
        </p:txBody>
      </p:sp>
      <p:sp>
        <p:nvSpPr>
          <p:cNvPr id="5198" name="Rectangle 78"/>
          <p:cNvSpPr>
            <a:spLocks noChangeArrowheads="1"/>
          </p:cNvSpPr>
          <p:nvPr/>
        </p:nvSpPr>
        <p:spPr bwMode="auto">
          <a:xfrm>
            <a:off x="1446213" y="4083050"/>
            <a:ext cx="219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271</a:t>
            </a:r>
            <a:endParaRPr lang="pt-BR"/>
          </a:p>
        </p:txBody>
      </p:sp>
      <p:sp>
        <p:nvSpPr>
          <p:cNvPr id="5199" name="Rectangle 79"/>
          <p:cNvSpPr>
            <a:spLocks noChangeArrowheads="1"/>
          </p:cNvSpPr>
          <p:nvPr/>
        </p:nvSpPr>
        <p:spPr bwMode="auto">
          <a:xfrm>
            <a:off x="1673225" y="4092575"/>
            <a:ext cx="219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255</a:t>
            </a:r>
            <a:endParaRPr lang="pt-BR"/>
          </a:p>
        </p:txBody>
      </p:sp>
      <p:sp>
        <p:nvSpPr>
          <p:cNvPr id="5200" name="Rectangle 80"/>
          <p:cNvSpPr>
            <a:spLocks noChangeArrowheads="1"/>
          </p:cNvSpPr>
          <p:nvPr/>
        </p:nvSpPr>
        <p:spPr bwMode="auto">
          <a:xfrm>
            <a:off x="1901825" y="4191000"/>
            <a:ext cx="219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160</a:t>
            </a:r>
            <a:endParaRPr lang="pt-BR"/>
          </a:p>
        </p:txBody>
      </p:sp>
      <p:sp>
        <p:nvSpPr>
          <p:cNvPr id="5201" name="Rectangle 81"/>
          <p:cNvSpPr>
            <a:spLocks noChangeArrowheads="1"/>
          </p:cNvSpPr>
          <p:nvPr/>
        </p:nvSpPr>
        <p:spPr bwMode="auto">
          <a:xfrm>
            <a:off x="2128838" y="4233863"/>
            <a:ext cx="219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113</a:t>
            </a:r>
            <a:endParaRPr lang="pt-BR"/>
          </a:p>
        </p:txBody>
      </p:sp>
      <p:sp>
        <p:nvSpPr>
          <p:cNvPr id="5202" name="Rectangle 82"/>
          <p:cNvSpPr>
            <a:spLocks noChangeArrowheads="1"/>
          </p:cNvSpPr>
          <p:nvPr/>
        </p:nvSpPr>
        <p:spPr bwMode="auto">
          <a:xfrm>
            <a:off x="2384425" y="4276725"/>
            <a:ext cx="1571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66</a:t>
            </a:r>
            <a:endParaRPr lang="pt-BR"/>
          </a:p>
        </p:txBody>
      </p:sp>
      <p:sp>
        <p:nvSpPr>
          <p:cNvPr id="5203" name="Rectangle 83"/>
          <p:cNvSpPr>
            <a:spLocks noChangeArrowheads="1"/>
          </p:cNvSpPr>
          <p:nvPr/>
        </p:nvSpPr>
        <p:spPr bwMode="auto">
          <a:xfrm>
            <a:off x="2611438" y="4297363"/>
            <a:ext cx="1571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48</a:t>
            </a:r>
            <a:endParaRPr lang="pt-BR"/>
          </a:p>
        </p:txBody>
      </p:sp>
      <p:sp>
        <p:nvSpPr>
          <p:cNvPr id="5204" name="Rectangle 84"/>
          <p:cNvSpPr>
            <a:spLocks noChangeArrowheads="1"/>
          </p:cNvSpPr>
          <p:nvPr/>
        </p:nvSpPr>
        <p:spPr bwMode="auto">
          <a:xfrm>
            <a:off x="2840038" y="4308475"/>
            <a:ext cx="1571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36</a:t>
            </a:r>
            <a:endParaRPr lang="pt-BR"/>
          </a:p>
        </p:txBody>
      </p:sp>
      <p:sp>
        <p:nvSpPr>
          <p:cNvPr id="5205" name="Rectangle 85"/>
          <p:cNvSpPr>
            <a:spLocks noChangeArrowheads="1"/>
          </p:cNvSpPr>
          <p:nvPr/>
        </p:nvSpPr>
        <p:spPr bwMode="auto">
          <a:xfrm>
            <a:off x="3068638" y="4319588"/>
            <a:ext cx="1571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28</a:t>
            </a:r>
            <a:endParaRPr lang="pt-BR"/>
          </a:p>
        </p:txBody>
      </p:sp>
      <p:sp>
        <p:nvSpPr>
          <p:cNvPr id="5206" name="Rectangle 86"/>
          <p:cNvSpPr>
            <a:spLocks noChangeArrowheads="1"/>
          </p:cNvSpPr>
          <p:nvPr/>
        </p:nvSpPr>
        <p:spPr bwMode="auto">
          <a:xfrm>
            <a:off x="3295650" y="4319588"/>
            <a:ext cx="1571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19</a:t>
            </a:r>
            <a:endParaRPr lang="pt-BR"/>
          </a:p>
        </p:txBody>
      </p:sp>
      <p:sp>
        <p:nvSpPr>
          <p:cNvPr id="5207" name="Rectangle 87"/>
          <p:cNvSpPr>
            <a:spLocks noChangeArrowheads="1"/>
          </p:cNvSpPr>
          <p:nvPr/>
        </p:nvSpPr>
        <p:spPr bwMode="auto">
          <a:xfrm>
            <a:off x="3524250" y="4319588"/>
            <a:ext cx="1571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19</a:t>
            </a:r>
            <a:endParaRPr lang="pt-BR"/>
          </a:p>
        </p:txBody>
      </p:sp>
      <p:sp>
        <p:nvSpPr>
          <p:cNvPr id="5208" name="Rectangle 88"/>
          <p:cNvSpPr>
            <a:spLocks noChangeArrowheads="1"/>
          </p:cNvSpPr>
          <p:nvPr/>
        </p:nvSpPr>
        <p:spPr bwMode="auto">
          <a:xfrm>
            <a:off x="3751263" y="4330700"/>
            <a:ext cx="1571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15</a:t>
            </a:r>
            <a:endParaRPr lang="pt-BR"/>
          </a:p>
        </p:txBody>
      </p:sp>
      <p:sp>
        <p:nvSpPr>
          <p:cNvPr id="5209" name="Rectangle 89"/>
          <p:cNvSpPr>
            <a:spLocks noChangeArrowheads="1"/>
          </p:cNvSpPr>
          <p:nvPr/>
        </p:nvSpPr>
        <p:spPr bwMode="auto">
          <a:xfrm>
            <a:off x="3979863" y="4330700"/>
            <a:ext cx="1571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12</a:t>
            </a:r>
            <a:endParaRPr lang="pt-BR"/>
          </a:p>
        </p:txBody>
      </p:sp>
      <p:sp>
        <p:nvSpPr>
          <p:cNvPr id="5210" name="Rectangle 90"/>
          <p:cNvSpPr>
            <a:spLocks noChangeArrowheads="1"/>
          </p:cNvSpPr>
          <p:nvPr/>
        </p:nvSpPr>
        <p:spPr bwMode="auto">
          <a:xfrm>
            <a:off x="4208463" y="4330700"/>
            <a:ext cx="1571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11</a:t>
            </a:r>
            <a:endParaRPr lang="pt-BR"/>
          </a:p>
        </p:txBody>
      </p:sp>
      <p:sp>
        <p:nvSpPr>
          <p:cNvPr id="5211" name="Rectangle 91"/>
          <p:cNvSpPr>
            <a:spLocks noChangeArrowheads="1"/>
          </p:cNvSpPr>
          <p:nvPr/>
        </p:nvSpPr>
        <p:spPr bwMode="auto">
          <a:xfrm>
            <a:off x="4462463" y="4330700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7</a:t>
            </a:r>
            <a:endParaRPr lang="pt-BR"/>
          </a:p>
        </p:txBody>
      </p:sp>
      <p:sp>
        <p:nvSpPr>
          <p:cNvPr id="5212" name="Rectangle 92"/>
          <p:cNvSpPr>
            <a:spLocks noChangeArrowheads="1"/>
          </p:cNvSpPr>
          <p:nvPr/>
        </p:nvSpPr>
        <p:spPr bwMode="auto">
          <a:xfrm>
            <a:off x="4691063" y="4330700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6</a:t>
            </a:r>
            <a:endParaRPr lang="pt-BR"/>
          </a:p>
        </p:txBody>
      </p:sp>
      <p:sp>
        <p:nvSpPr>
          <p:cNvPr id="5213" name="Rectangle 93"/>
          <p:cNvSpPr>
            <a:spLocks noChangeArrowheads="1"/>
          </p:cNvSpPr>
          <p:nvPr/>
        </p:nvSpPr>
        <p:spPr bwMode="auto">
          <a:xfrm>
            <a:off x="4918075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5</a:t>
            </a:r>
            <a:endParaRPr lang="pt-BR"/>
          </a:p>
        </p:txBody>
      </p:sp>
      <p:sp>
        <p:nvSpPr>
          <p:cNvPr id="5214" name="Rectangle 94"/>
          <p:cNvSpPr>
            <a:spLocks noChangeArrowheads="1"/>
          </p:cNvSpPr>
          <p:nvPr/>
        </p:nvSpPr>
        <p:spPr bwMode="auto">
          <a:xfrm>
            <a:off x="5146675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5</a:t>
            </a:r>
            <a:endParaRPr lang="pt-BR"/>
          </a:p>
        </p:txBody>
      </p:sp>
      <p:sp>
        <p:nvSpPr>
          <p:cNvPr id="5215" name="Rectangle 95"/>
          <p:cNvSpPr>
            <a:spLocks noChangeArrowheads="1"/>
          </p:cNvSpPr>
          <p:nvPr/>
        </p:nvSpPr>
        <p:spPr bwMode="auto">
          <a:xfrm>
            <a:off x="5375275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4</a:t>
            </a:r>
            <a:endParaRPr lang="pt-BR"/>
          </a:p>
        </p:txBody>
      </p:sp>
      <p:sp>
        <p:nvSpPr>
          <p:cNvPr id="5216" name="Rectangle 96"/>
          <p:cNvSpPr>
            <a:spLocks noChangeArrowheads="1"/>
          </p:cNvSpPr>
          <p:nvPr/>
        </p:nvSpPr>
        <p:spPr bwMode="auto">
          <a:xfrm>
            <a:off x="5602288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4</a:t>
            </a:r>
            <a:endParaRPr lang="pt-BR"/>
          </a:p>
        </p:txBody>
      </p:sp>
      <p:sp>
        <p:nvSpPr>
          <p:cNvPr id="5217" name="Rectangle 97"/>
          <p:cNvSpPr>
            <a:spLocks noChangeArrowheads="1"/>
          </p:cNvSpPr>
          <p:nvPr/>
        </p:nvSpPr>
        <p:spPr bwMode="auto">
          <a:xfrm>
            <a:off x="5830888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</a:t>
            </a:r>
            <a:endParaRPr lang="pt-BR"/>
          </a:p>
        </p:txBody>
      </p:sp>
      <p:sp>
        <p:nvSpPr>
          <p:cNvPr id="5218" name="Rectangle 98"/>
          <p:cNvSpPr>
            <a:spLocks noChangeArrowheads="1"/>
          </p:cNvSpPr>
          <p:nvPr/>
        </p:nvSpPr>
        <p:spPr bwMode="auto">
          <a:xfrm>
            <a:off x="6057900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</a:t>
            </a:r>
            <a:endParaRPr lang="pt-BR"/>
          </a:p>
        </p:txBody>
      </p:sp>
      <p:sp>
        <p:nvSpPr>
          <p:cNvPr id="5219" name="Rectangle 99"/>
          <p:cNvSpPr>
            <a:spLocks noChangeArrowheads="1"/>
          </p:cNvSpPr>
          <p:nvPr/>
        </p:nvSpPr>
        <p:spPr bwMode="auto">
          <a:xfrm>
            <a:off x="6286500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</a:t>
            </a:r>
            <a:endParaRPr lang="pt-BR"/>
          </a:p>
        </p:txBody>
      </p:sp>
      <p:sp>
        <p:nvSpPr>
          <p:cNvPr id="5220" name="Rectangle 100"/>
          <p:cNvSpPr>
            <a:spLocks noChangeArrowheads="1"/>
          </p:cNvSpPr>
          <p:nvPr/>
        </p:nvSpPr>
        <p:spPr bwMode="auto">
          <a:xfrm>
            <a:off x="6742113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</a:t>
            </a:r>
            <a:endParaRPr lang="pt-BR"/>
          </a:p>
        </p:txBody>
      </p:sp>
      <p:sp>
        <p:nvSpPr>
          <p:cNvPr id="5221" name="Rectangle 101"/>
          <p:cNvSpPr>
            <a:spLocks noChangeArrowheads="1"/>
          </p:cNvSpPr>
          <p:nvPr/>
        </p:nvSpPr>
        <p:spPr bwMode="auto">
          <a:xfrm>
            <a:off x="6970713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</a:t>
            </a:r>
            <a:endParaRPr lang="pt-BR"/>
          </a:p>
        </p:txBody>
      </p:sp>
      <p:sp>
        <p:nvSpPr>
          <p:cNvPr id="5222" name="Rectangle 102"/>
          <p:cNvSpPr>
            <a:spLocks noChangeArrowheads="1"/>
          </p:cNvSpPr>
          <p:nvPr/>
        </p:nvSpPr>
        <p:spPr bwMode="auto">
          <a:xfrm>
            <a:off x="7199313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</a:t>
            </a:r>
            <a:endParaRPr lang="pt-BR"/>
          </a:p>
        </p:txBody>
      </p:sp>
      <p:sp>
        <p:nvSpPr>
          <p:cNvPr id="5223" name="Rectangle 103"/>
          <p:cNvSpPr>
            <a:spLocks noChangeArrowheads="1"/>
          </p:cNvSpPr>
          <p:nvPr/>
        </p:nvSpPr>
        <p:spPr bwMode="auto">
          <a:xfrm>
            <a:off x="7426325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</a:t>
            </a:r>
            <a:endParaRPr lang="pt-BR"/>
          </a:p>
        </p:txBody>
      </p:sp>
      <p:sp>
        <p:nvSpPr>
          <p:cNvPr id="5224" name="Rectangle 104"/>
          <p:cNvSpPr>
            <a:spLocks noChangeArrowheads="1"/>
          </p:cNvSpPr>
          <p:nvPr/>
        </p:nvSpPr>
        <p:spPr bwMode="auto">
          <a:xfrm>
            <a:off x="7654925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</a:t>
            </a:r>
            <a:endParaRPr lang="pt-BR"/>
          </a:p>
        </p:txBody>
      </p:sp>
      <p:sp>
        <p:nvSpPr>
          <p:cNvPr id="5225" name="Rectangle 105"/>
          <p:cNvSpPr>
            <a:spLocks noChangeArrowheads="1"/>
          </p:cNvSpPr>
          <p:nvPr/>
        </p:nvSpPr>
        <p:spPr bwMode="auto">
          <a:xfrm>
            <a:off x="7883525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</a:t>
            </a:r>
            <a:endParaRPr lang="pt-BR"/>
          </a:p>
        </p:txBody>
      </p:sp>
      <p:sp>
        <p:nvSpPr>
          <p:cNvPr id="5226" name="Rectangle 106"/>
          <p:cNvSpPr>
            <a:spLocks noChangeArrowheads="1"/>
          </p:cNvSpPr>
          <p:nvPr/>
        </p:nvSpPr>
        <p:spPr bwMode="auto">
          <a:xfrm>
            <a:off x="8110538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</a:t>
            </a:r>
            <a:endParaRPr lang="pt-BR"/>
          </a:p>
        </p:txBody>
      </p:sp>
      <p:sp>
        <p:nvSpPr>
          <p:cNvPr id="5227" name="Rectangle 107"/>
          <p:cNvSpPr>
            <a:spLocks noChangeArrowheads="1"/>
          </p:cNvSpPr>
          <p:nvPr/>
        </p:nvSpPr>
        <p:spPr bwMode="auto">
          <a:xfrm>
            <a:off x="8339138" y="43418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</a:t>
            </a:r>
            <a:endParaRPr lang="pt-BR"/>
          </a:p>
        </p:txBody>
      </p:sp>
      <p:sp>
        <p:nvSpPr>
          <p:cNvPr id="5228" name="Rectangle 108"/>
          <p:cNvSpPr>
            <a:spLocks noChangeArrowheads="1"/>
          </p:cNvSpPr>
          <p:nvPr/>
        </p:nvSpPr>
        <p:spPr bwMode="auto">
          <a:xfrm>
            <a:off x="6488113" y="4341813"/>
            <a:ext cx="777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1</a:t>
            </a:r>
          </a:p>
        </p:txBody>
      </p:sp>
      <p:sp>
        <p:nvSpPr>
          <p:cNvPr id="5229" name="Rectangle 109"/>
          <p:cNvSpPr>
            <a:spLocks noChangeArrowheads="1"/>
          </p:cNvSpPr>
          <p:nvPr/>
        </p:nvSpPr>
        <p:spPr bwMode="auto">
          <a:xfrm>
            <a:off x="831850" y="4481513"/>
            <a:ext cx="104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0</a:t>
            </a:r>
            <a:endParaRPr lang="pt-BR"/>
          </a:p>
        </p:txBody>
      </p:sp>
      <p:sp>
        <p:nvSpPr>
          <p:cNvPr id="5230" name="Rectangle 110"/>
          <p:cNvSpPr>
            <a:spLocks noChangeArrowheads="1"/>
          </p:cNvSpPr>
          <p:nvPr/>
        </p:nvSpPr>
        <p:spPr bwMode="auto">
          <a:xfrm>
            <a:off x="727075" y="4006850"/>
            <a:ext cx="219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500</a:t>
            </a:r>
            <a:endParaRPr lang="pt-BR"/>
          </a:p>
        </p:txBody>
      </p:sp>
      <p:sp>
        <p:nvSpPr>
          <p:cNvPr id="5231" name="Rectangle 111"/>
          <p:cNvSpPr>
            <a:spLocks noChangeArrowheads="1"/>
          </p:cNvSpPr>
          <p:nvPr/>
        </p:nvSpPr>
        <p:spPr bwMode="auto">
          <a:xfrm>
            <a:off x="673100" y="3522663"/>
            <a:ext cx="280988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1000</a:t>
            </a:r>
            <a:endParaRPr lang="pt-BR"/>
          </a:p>
        </p:txBody>
      </p:sp>
      <p:sp>
        <p:nvSpPr>
          <p:cNvPr id="5232" name="Rectangle 112"/>
          <p:cNvSpPr>
            <a:spLocks noChangeArrowheads="1"/>
          </p:cNvSpPr>
          <p:nvPr/>
        </p:nvSpPr>
        <p:spPr bwMode="auto">
          <a:xfrm>
            <a:off x="673100" y="3048000"/>
            <a:ext cx="280988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1500</a:t>
            </a:r>
            <a:endParaRPr lang="pt-BR"/>
          </a:p>
        </p:txBody>
      </p:sp>
      <p:sp>
        <p:nvSpPr>
          <p:cNvPr id="5233" name="Rectangle 113"/>
          <p:cNvSpPr>
            <a:spLocks noChangeArrowheads="1"/>
          </p:cNvSpPr>
          <p:nvPr/>
        </p:nvSpPr>
        <p:spPr bwMode="auto">
          <a:xfrm>
            <a:off x="673100" y="2563813"/>
            <a:ext cx="280988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2000</a:t>
            </a:r>
            <a:endParaRPr lang="pt-BR"/>
          </a:p>
        </p:txBody>
      </p:sp>
      <p:sp>
        <p:nvSpPr>
          <p:cNvPr id="5234" name="Rectangle 114"/>
          <p:cNvSpPr>
            <a:spLocks noChangeArrowheads="1"/>
          </p:cNvSpPr>
          <p:nvPr/>
        </p:nvSpPr>
        <p:spPr bwMode="auto">
          <a:xfrm>
            <a:off x="673100" y="2089150"/>
            <a:ext cx="280988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2500</a:t>
            </a:r>
            <a:endParaRPr lang="pt-BR"/>
          </a:p>
        </p:txBody>
      </p:sp>
      <p:sp>
        <p:nvSpPr>
          <p:cNvPr id="5235" name="Rectangle 115"/>
          <p:cNvSpPr>
            <a:spLocks noChangeArrowheads="1"/>
          </p:cNvSpPr>
          <p:nvPr/>
        </p:nvSpPr>
        <p:spPr bwMode="auto">
          <a:xfrm>
            <a:off x="673100" y="1604963"/>
            <a:ext cx="280988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3000</a:t>
            </a:r>
            <a:endParaRPr lang="pt-BR"/>
          </a:p>
        </p:txBody>
      </p:sp>
      <p:sp>
        <p:nvSpPr>
          <p:cNvPr id="5236" name="Rectangle 116"/>
          <p:cNvSpPr>
            <a:spLocks noChangeArrowheads="1"/>
          </p:cNvSpPr>
          <p:nvPr/>
        </p:nvSpPr>
        <p:spPr bwMode="auto">
          <a:xfrm>
            <a:off x="673100" y="1130300"/>
            <a:ext cx="280988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3500</a:t>
            </a:r>
            <a:endParaRPr lang="pt-BR"/>
          </a:p>
        </p:txBody>
      </p:sp>
      <p:sp>
        <p:nvSpPr>
          <p:cNvPr id="5237" name="Rectangle 117"/>
          <p:cNvSpPr>
            <a:spLocks noChangeArrowheads="1"/>
          </p:cNvSpPr>
          <p:nvPr/>
        </p:nvSpPr>
        <p:spPr bwMode="auto">
          <a:xfrm rot="18900000">
            <a:off x="873125" y="4692650"/>
            <a:ext cx="219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29,I</a:t>
            </a:r>
            <a:endParaRPr lang="pt-BR"/>
          </a:p>
        </p:txBody>
      </p:sp>
      <p:sp>
        <p:nvSpPr>
          <p:cNvPr id="5238" name="Rectangle 118"/>
          <p:cNvSpPr>
            <a:spLocks noChangeArrowheads="1"/>
          </p:cNvSpPr>
          <p:nvPr/>
        </p:nvSpPr>
        <p:spPr bwMode="auto">
          <a:xfrm rot="18900000">
            <a:off x="1058863" y="4719638"/>
            <a:ext cx="2635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40,V</a:t>
            </a:r>
            <a:endParaRPr lang="pt-BR"/>
          </a:p>
        </p:txBody>
      </p:sp>
      <p:sp>
        <p:nvSpPr>
          <p:cNvPr id="5239" name="Rectangle 119"/>
          <p:cNvSpPr>
            <a:spLocks noChangeArrowheads="1"/>
          </p:cNvSpPr>
          <p:nvPr/>
        </p:nvSpPr>
        <p:spPr bwMode="auto">
          <a:xfrm rot="18900000">
            <a:off x="1276350" y="4721225"/>
            <a:ext cx="2889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29,VI</a:t>
            </a:r>
            <a:endParaRPr lang="pt-BR"/>
          </a:p>
        </p:txBody>
      </p:sp>
      <p:sp>
        <p:nvSpPr>
          <p:cNvPr id="5240" name="Rectangle 120"/>
          <p:cNvSpPr>
            <a:spLocks noChangeArrowheads="1"/>
          </p:cNvSpPr>
          <p:nvPr/>
        </p:nvSpPr>
        <p:spPr bwMode="auto">
          <a:xfrm rot="18900000">
            <a:off x="1601788" y="4668838"/>
            <a:ext cx="1571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39</a:t>
            </a:r>
            <a:endParaRPr lang="pt-BR"/>
          </a:p>
        </p:txBody>
      </p:sp>
      <p:sp>
        <p:nvSpPr>
          <p:cNvPr id="5241" name="Rectangle 121"/>
          <p:cNvSpPr>
            <a:spLocks noChangeArrowheads="1"/>
          </p:cNvSpPr>
          <p:nvPr/>
        </p:nvSpPr>
        <p:spPr bwMode="auto">
          <a:xfrm rot="18900000">
            <a:off x="1784350" y="4692650"/>
            <a:ext cx="219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40,I</a:t>
            </a:r>
            <a:endParaRPr lang="pt-BR"/>
          </a:p>
        </p:txBody>
      </p:sp>
      <p:sp>
        <p:nvSpPr>
          <p:cNvPr id="5242" name="Rectangle 122"/>
          <p:cNvSpPr>
            <a:spLocks noChangeArrowheads="1"/>
          </p:cNvSpPr>
          <p:nvPr/>
        </p:nvSpPr>
        <p:spPr bwMode="auto">
          <a:xfrm rot="18900000">
            <a:off x="1958975" y="4721225"/>
            <a:ext cx="2889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29,IV</a:t>
            </a:r>
            <a:endParaRPr lang="pt-BR"/>
          </a:p>
        </p:txBody>
      </p:sp>
      <p:sp>
        <p:nvSpPr>
          <p:cNvPr id="5243" name="Rectangle 123"/>
          <p:cNvSpPr>
            <a:spLocks noChangeArrowheads="1"/>
          </p:cNvSpPr>
          <p:nvPr/>
        </p:nvSpPr>
        <p:spPr bwMode="auto">
          <a:xfrm rot="18900000">
            <a:off x="2132013" y="4748213"/>
            <a:ext cx="3603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29,XVI</a:t>
            </a:r>
            <a:endParaRPr lang="pt-BR"/>
          </a:p>
        </p:txBody>
      </p:sp>
      <p:sp>
        <p:nvSpPr>
          <p:cNvPr id="5244" name="Rectangle 124"/>
          <p:cNvSpPr>
            <a:spLocks noChangeArrowheads="1"/>
          </p:cNvSpPr>
          <p:nvPr/>
        </p:nvSpPr>
        <p:spPr bwMode="auto">
          <a:xfrm rot="18900000">
            <a:off x="2513013" y="4668838"/>
            <a:ext cx="1571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34</a:t>
            </a:r>
            <a:endParaRPr lang="pt-BR"/>
          </a:p>
        </p:txBody>
      </p:sp>
      <p:sp>
        <p:nvSpPr>
          <p:cNvPr id="5245" name="Rectangle 125"/>
          <p:cNvSpPr>
            <a:spLocks noChangeArrowheads="1"/>
          </p:cNvSpPr>
          <p:nvPr/>
        </p:nvSpPr>
        <p:spPr bwMode="auto">
          <a:xfrm rot="18900000">
            <a:off x="2663825" y="4708525"/>
            <a:ext cx="2635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29,X</a:t>
            </a:r>
            <a:endParaRPr lang="pt-BR"/>
          </a:p>
        </p:txBody>
      </p:sp>
      <p:sp>
        <p:nvSpPr>
          <p:cNvPr id="5246" name="Rectangle 126"/>
          <p:cNvSpPr>
            <a:spLocks noChangeArrowheads="1"/>
          </p:cNvSpPr>
          <p:nvPr/>
        </p:nvSpPr>
        <p:spPr bwMode="auto">
          <a:xfrm rot="18900000">
            <a:off x="2857500" y="4721225"/>
            <a:ext cx="31591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29,XII</a:t>
            </a:r>
            <a:endParaRPr lang="pt-BR"/>
          </a:p>
        </p:txBody>
      </p:sp>
      <p:sp>
        <p:nvSpPr>
          <p:cNvPr id="5247" name="Rectangle 127"/>
          <p:cNvSpPr>
            <a:spLocks noChangeArrowheads="1"/>
          </p:cNvSpPr>
          <p:nvPr/>
        </p:nvSpPr>
        <p:spPr bwMode="auto">
          <a:xfrm rot="18900000">
            <a:off x="3059113" y="4748213"/>
            <a:ext cx="333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29,XV</a:t>
            </a:r>
            <a:endParaRPr lang="pt-BR"/>
          </a:p>
        </p:txBody>
      </p:sp>
      <p:sp>
        <p:nvSpPr>
          <p:cNvPr id="5248" name="Rectangle 128"/>
          <p:cNvSpPr>
            <a:spLocks noChangeArrowheads="1"/>
          </p:cNvSpPr>
          <p:nvPr/>
        </p:nvSpPr>
        <p:spPr bwMode="auto">
          <a:xfrm rot="18900000">
            <a:off x="3368675" y="4691063"/>
            <a:ext cx="2460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29,II</a:t>
            </a:r>
            <a:endParaRPr lang="pt-BR"/>
          </a:p>
        </p:txBody>
      </p:sp>
      <p:sp>
        <p:nvSpPr>
          <p:cNvPr id="5249" name="Rectangle 129"/>
          <p:cNvSpPr>
            <a:spLocks noChangeArrowheads="1"/>
          </p:cNvSpPr>
          <p:nvPr/>
        </p:nvSpPr>
        <p:spPr bwMode="auto">
          <a:xfrm rot="18900000">
            <a:off x="3521075" y="4733925"/>
            <a:ext cx="34131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29,VIII</a:t>
            </a:r>
            <a:endParaRPr lang="pt-BR"/>
          </a:p>
        </p:txBody>
      </p:sp>
      <p:sp>
        <p:nvSpPr>
          <p:cNvPr id="5250" name="Rectangle 130"/>
          <p:cNvSpPr>
            <a:spLocks noChangeArrowheads="1"/>
          </p:cNvSpPr>
          <p:nvPr/>
        </p:nvSpPr>
        <p:spPr bwMode="auto">
          <a:xfrm rot="18900000">
            <a:off x="3784600" y="4721225"/>
            <a:ext cx="2889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40,IV</a:t>
            </a:r>
            <a:endParaRPr lang="pt-BR"/>
          </a:p>
        </p:txBody>
      </p:sp>
      <p:sp>
        <p:nvSpPr>
          <p:cNvPr id="5251" name="Rectangle 131"/>
          <p:cNvSpPr>
            <a:spLocks noChangeArrowheads="1"/>
          </p:cNvSpPr>
          <p:nvPr/>
        </p:nvSpPr>
        <p:spPr bwMode="auto">
          <a:xfrm rot="18900000">
            <a:off x="3989388" y="4732338"/>
            <a:ext cx="31591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29,VII</a:t>
            </a:r>
            <a:endParaRPr lang="pt-BR"/>
          </a:p>
        </p:txBody>
      </p:sp>
      <p:sp>
        <p:nvSpPr>
          <p:cNvPr id="5252" name="Rectangle 132"/>
          <p:cNvSpPr>
            <a:spLocks noChangeArrowheads="1"/>
          </p:cNvSpPr>
          <p:nvPr/>
        </p:nvSpPr>
        <p:spPr bwMode="auto">
          <a:xfrm rot="18900000">
            <a:off x="4251325" y="4719638"/>
            <a:ext cx="2635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29,V</a:t>
            </a:r>
            <a:endParaRPr lang="pt-BR"/>
          </a:p>
        </p:txBody>
      </p:sp>
      <p:sp>
        <p:nvSpPr>
          <p:cNvPr id="5253" name="Rectangle 133"/>
          <p:cNvSpPr>
            <a:spLocks noChangeArrowheads="1"/>
          </p:cNvSpPr>
          <p:nvPr/>
        </p:nvSpPr>
        <p:spPr bwMode="auto">
          <a:xfrm rot="18900000">
            <a:off x="4505325" y="4694238"/>
            <a:ext cx="2714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29,III</a:t>
            </a:r>
            <a:endParaRPr lang="pt-BR"/>
          </a:p>
        </p:txBody>
      </p:sp>
      <p:sp>
        <p:nvSpPr>
          <p:cNvPr id="5254" name="Rectangle 134"/>
          <p:cNvSpPr>
            <a:spLocks noChangeArrowheads="1"/>
          </p:cNvSpPr>
          <p:nvPr/>
        </p:nvSpPr>
        <p:spPr bwMode="auto">
          <a:xfrm rot="18900000">
            <a:off x="4629150" y="4760913"/>
            <a:ext cx="3857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29,XVII</a:t>
            </a:r>
            <a:endParaRPr lang="pt-BR"/>
          </a:p>
        </p:txBody>
      </p:sp>
      <p:sp>
        <p:nvSpPr>
          <p:cNvPr id="5255" name="Rectangle 135"/>
          <p:cNvSpPr>
            <a:spLocks noChangeArrowheads="1"/>
          </p:cNvSpPr>
          <p:nvPr/>
        </p:nvSpPr>
        <p:spPr bwMode="auto">
          <a:xfrm rot="18900000">
            <a:off x="4878388" y="4748213"/>
            <a:ext cx="3603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29,XIV</a:t>
            </a:r>
            <a:endParaRPr lang="pt-BR"/>
          </a:p>
        </p:txBody>
      </p:sp>
      <p:sp>
        <p:nvSpPr>
          <p:cNvPr id="5256" name="Rectangle 136"/>
          <p:cNvSpPr>
            <a:spLocks noChangeArrowheads="1"/>
          </p:cNvSpPr>
          <p:nvPr/>
        </p:nvSpPr>
        <p:spPr bwMode="auto">
          <a:xfrm rot="18900000">
            <a:off x="5259388" y="4668838"/>
            <a:ext cx="1571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32</a:t>
            </a:r>
            <a:endParaRPr lang="pt-BR"/>
          </a:p>
        </p:txBody>
      </p:sp>
      <p:sp>
        <p:nvSpPr>
          <p:cNvPr id="5257" name="Rectangle 137"/>
          <p:cNvSpPr>
            <a:spLocks noChangeArrowheads="1"/>
          </p:cNvSpPr>
          <p:nvPr/>
        </p:nvSpPr>
        <p:spPr bwMode="auto">
          <a:xfrm rot="18900000">
            <a:off x="5486400" y="4668838"/>
            <a:ext cx="1571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30</a:t>
            </a:r>
            <a:endParaRPr lang="pt-BR"/>
          </a:p>
        </p:txBody>
      </p:sp>
      <p:sp>
        <p:nvSpPr>
          <p:cNvPr id="5258" name="Rectangle 138"/>
          <p:cNvSpPr>
            <a:spLocks noChangeArrowheads="1"/>
          </p:cNvSpPr>
          <p:nvPr/>
        </p:nvSpPr>
        <p:spPr bwMode="auto">
          <a:xfrm rot="18900000">
            <a:off x="5645150" y="4694238"/>
            <a:ext cx="2714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40,III</a:t>
            </a:r>
            <a:endParaRPr lang="pt-BR"/>
          </a:p>
        </p:txBody>
      </p:sp>
      <p:sp>
        <p:nvSpPr>
          <p:cNvPr id="5259" name="Rectangle 139"/>
          <p:cNvSpPr>
            <a:spLocks noChangeArrowheads="1"/>
          </p:cNvSpPr>
          <p:nvPr/>
        </p:nvSpPr>
        <p:spPr bwMode="auto">
          <a:xfrm rot="18900000">
            <a:off x="5845175" y="4721225"/>
            <a:ext cx="2889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29,XI</a:t>
            </a:r>
            <a:endParaRPr lang="pt-BR"/>
          </a:p>
        </p:txBody>
      </p:sp>
      <p:sp>
        <p:nvSpPr>
          <p:cNvPr id="5260" name="Rectangle 140"/>
          <p:cNvSpPr>
            <a:spLocks noChangeArrowheads="1"/>
          </p:cNvSpPr>
          <p:nvPr/>
        </p:nvSpPr>
        <p:spPr bwMode="auto">
          <a:xfrm rot="18900000">
            <a:off x="6072188" y="4721225"/>
            <a:ext cx="2889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29,IX</a:t>
            </a:r>
            <a:endParaRPr lang="pt-BR"/>
          </a:p>
        </p:txBody>
      </p:sp>
      <p:sp>
        <p:nvSpPr>
          <p:cNvPr id="5261" name="Rectangle 141"/>
          <p:cNvSpPr>
            <a:spLocks noChangeArrowheads="1"/>
          </p:cNvSpPr>
          <p:nvPr/>
        </p:nvSpPr>
        <p:spPr bwMode="auto">
          <a:xfrm rot="18900000">
            <a:off x="6267450" y="4737100"/>
            <a:ext cx="333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29,XX</a:t>
            </a:r>
            <a:endParaRPr lang="pt-BR"/>
          </a:p>
        </p:txBody>
      </p:sp>
      <p:sp>
        <p:nvSpPr>
          <p:cNvPr id="5262" name="Rectangle 142"/>
          <p:cNvSpPr>
            <a:spLocks noChangeArrowheads="1"/>
          </p:cNvSpPr>
          <p:nvPr/>
        </p:nvSpPr>
        <p:spPr bwMode="auto">
          <a:xfrm rot="18900000">
            <a:off x="6626225" y="4668838"/>
            <a:ext cx="1571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33</a:t>
            </a:r>
            <a:endParaRPr lang="pt-BR"/>
          </a:p>
        </p:txBody>
      </p:sp>
      <p:sp>
        <p:nvSpPr>
          <p:cNvPr id="5263" name="Rectangle 143"/>
          <p:cNvSpPr>
            <a:spLocks noChangeArrowheads="1"/>
          </p:cNvSpPr>
          <p:nvPr/>
        </p:nvSpPr>
        <p:spPr bwMode="auto">
          <a:xfrm rot="18900000">
            <a:off x="6854825" y="4668838"/>
            <a:ext cx="1571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35</a:t>
            </a:r>
            <a:endParaRPr lang="pt-BR"/>
          </a:p>
        </p:txBody>
      </p:sp>
      <p:sp>
        <p:nvSpPr>
          <p:cNvPr id="5264" name="Rectangle 144"/>
          <p:cNvSpPr>
            <a:spLocks noChangeArrowheads="1"/>
          </p:cNvSpPr>
          <p:nvPr/>
        </p:nvSpPr>
        <p:spPr bwMode="auto">
          <a:xfrm rot="18900000">
            <a:off x="7026275" y="4691063"/>
            <a:ext cx="2460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40,II</a:t>
            </a:r>
            <a:endParaRPr lang="pt-BR"/>
          </a:p>
        </p:txBody>
      </p:sp>
      <p:sp>
        <p:nvSpPr>
          <p:cNvPr id="5265" name="Rectangle 145"/>
          <p:cNvSpPr>
            <a:spLocks noChangeArrowheads="1"/>
          </p:cNvSpPr>
          <p:nvPr/>
        </p:nvSpPr>
        <p:spPr bwMode="auto">
          <a:xfrm rot="18900000">
            <a:off x="7310438" y="4668838"/>
            <a:ext cx="1571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37</a:t>
            </a:r>
            <a:endParaRPr lang="pt-BR"/>
          </a:p>
        </p:txBody>
      </p:sp>
      <p:sp>
        <p:nvSpPr>
          <p:cNvPr id="5266" name="Rectangle 146"/>
          <p:cNvSpPr>
            <a:spLocks noChangeArrowheads="1"/>
          </p:cNvSpPr>
          <p:nvPr/>
        </p:nvSpPr>
        <p:spPr bwMode="auto">
          <a:xfrm rot="18900000">
            <a:off x="7386638" y="4748213"/>
            <a:ext cx="3603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29,XIX</a:t>
            </a:r>
            <a:endParaRPr lang="pt-BR"/>
          </a:p>
        </p:txBody>
      </p:sp>
      <p:sp>
        <p:nvSpPr>
          <p:cNvPr id="5267" name="Rectangle 147"/>
          <p:cNvSpPr>
            <a:spLocks noChangeArrowheads="1"/>
          </p:cNvSpPr>
          <p:nvPr/>
        </p:nvSpPr>
        <p:spPr bwMode="auto">
          <a:xfrm rot="18900000">
            <a:off x="7723188" y="4692650"/>
            <a:ext cx="219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41,I</a:t>
            </a:r>
            <a:endParaRPr lang="pt-BR"/>
          </a:p>
        </p:txBody>
      </p:sp>
      <p:sp>
        <p:nvSpPr>
          <p:cNvPr id="5268" name="Rectangle 148"/>
          <p:cNvSpPr>
            <a:spLocks noChangeArrowheads="1"/>
          </p:cNvSpPr>
          <p:nvPr/>
        </p:nvSpPr>
        <p:spPr bwMode="auto">
          <a:xfrm rot="18900000">
            <a:off x="7870825" y="4722813"/>
            <a:ext cx="34131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29,XIII</a:t>
            </a:r>
            <a:endParaRPr lang="pt-BR"/>
          </a:p>
        </p:txBody>
      </p:sp>
      <p:sp>
        <p:nvSpPr>
          <p:cNvPr id="5269" name="Rectangle 149"/>
          <p:cNvSpPr>
            <a:spLocks noChangeArrowheads="1"/>
          </p:cNvSpPr>
          <p:nvPr/>
        </p:nvSpPr>
        <p:spPr bwMode="auto">
          <a:xfrm rot="18900000">
            <a:off x="8035925" y="4764088"/>
            <a:ext cx="4127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900"/>
              <a:t>29,XVIII</a:t>
            </a:r>
            <a:endParaRPr lang="pt-B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Por Grupo</a:t>
            </a:r>
          </a:p>
        </p:txBody>
      </p:sp>
      <p:sp>
        <p:nvSpPr>
          <p:cNvPr id="6156" name="Text Box 7"/>
          <p:cNvSpPr txBox="1">
            <a:spLocks noChangeArrowheads="1"/>
          </p:cNvSpPr>
          <p:nvPr/>
        </p:nvSpPr>
        <p:spPr bwMode="auto">
          <a:xfrm>
            <a:off x="395288" y="6092825"/>
            <a:ext cx="8229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Os registros do Grupo E (Empresa)) variam de E1 (mais grave) até E4</a:t>
            </a:r>
          </a:p>
        </p:txBody>
      </p:sp>
      <p:graphicFrame>
        <p:nvGraphicFramePr>
          <p:cNvPr id="6154" name="Object 10"/>
          <p:cNvGraphicFramePr>
            <a:graphicFrameLocks noChangeAspect="1"/>
          </p:cNvGraphicFramePr>
          <p:nvPr/>
        </p:nvGraphicFramePr>
        <p:xfrm>
          <a:off x="533400" y="914400"/>
          <a:ext cx="8056563" cy="4800600"/>
        </p:xfrm>
        <a:graphic>
          <a:graphicData uri="http://schemas.openxmlformats.org/presentationml/2006/ole">
            <p:oleObj spid="_x0000_s6154" name="Planilha" r:id="rId3" imgW="6400080" imgH="27000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RTR-2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2314575" y="1833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51203" name="Imagem 5" descr="RTR02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701040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3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7191" name="Object 23"/>
          <p:cNvGraphicFramePr>
            <a:graphicFrameLocks noChangeAspect="1"/>
          </p:cNvGraphicFramePr>
          <p:nvPr/>
        </p:nvGraphicFramePr>
        <p:xfrm>
          <a:off x="1027113" y="923925"/>
          <a:ext cx="3240087" cy="4105275"/>
        </p:xfrm>
        <a:graphic>
          <a:graphicData uri="http://schemas.openxmlformats.org/presentationml/2006/ole">
            <p:oleObj spid="_x0000_s7191" name="Folha de Cálculo" r:id="rId3" imgW="5334045" imgH="5772060" progId="Excel.Sheet.8">
              <p:embed/>
            </p:oleObj>
          </a:graphicData>
        </a:graphic>
      </p:graphicFrame>
      <p:sp>
        <p:nvSpPr>
          <p:cNvPr id="7194" name="Text Box 7"/>
          <p:cNvSpPr txBox="1">
            <a:spLocks noChangeArrowheads="1"/>
          </p:cNvSpPr>
          <p:nvPr/>
        </p:nvSpPr>
        <p:spPr bwMode="auto">
          <a:xfrm>
            <a:off x="304800" y="6156325"/>
            <a:ext cx="81534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A RTR-2 possui o total de 112 linhas. No Trimestre 96 linhas foram reclamadas, das quais  são 45 Intra-Região, 24 Inter-Região e 27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7195" name="Text Box 7"/>
          <p:cNvSpPr txBox="1">
            <a:spLocks noChangeArrowheads="1"/>
          </p:cNvSpPr>
          <p:nvPr/>
        </p:nvSpPr>
        <p:spPr bwMode="auto">
          <a:xfrm>
            <a:off x="2771775" y="5156200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85,71%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93,75%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77,42%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81,82%</a:t>
            </a:r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7192" name="Object 24"/>
          <p:cNvGraphicFramePr>
            <a:graphicFrameLocks noChangeAspect="1"/>
          </p:cNvGraphicFramePr>
          <p:nvPr/>
        </p:nvGraphicFramePr>
        <p:xfrm>
          <a:off x="4837113" y="1009650"/>
          <a:ext cx="3240087" cy="3943350"/>
        </p:xfrm>
        <a:graphic>
          <a:graphicData uri="http://schemas.openxmlformats.org/presentationml/2006/ole">
            <p:oleObj spid="_x0000_s7192" name="Folha de Cálculo" r:id="rId4" imgW="5334045" imgH="554364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36" name="Object 20"/>
          <p:cNvGraphicFramePr>
            <a:graphicFrameLocks noChangeAspect="1"/>
          </p:cNvGraphicFramePr>
          <p:nvPr/>
        </p:nvGraphicFramePr>
        <p:xfrm>
          <a:off x="4837113" y="1158875"/>
          <a:ext cx="3240087" cy="1584325"/>
        </p:xfrm>
        <a:graphic>
          <a:graphicData uri="http://schemas.openxmlformats.org/presentationml/2006/ole">
            <p:oleObj spid="_x0000_s60436" name="Worksheet" r:id="rId3" imgW="5305425" imgH="1962150" progId="Excel.Sheet.8">
              <p:embed/>
            </p:oleObj>
          </a:graphicData>
        </a:graphic>
      </p:graphicFrame>
      <p:sp>
        <p:nvSpPr>
          <p:cNvPr id="60438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60437" name="Object 21"/>
          <p:cNvGraphicFramePr>
            <a:graphicFrameLocks noChangeAspect="1"/>
          </p:cNvGraphicFramePr>
          <p:nvPr/>
        </p:nvGraphicFramePr>
        <p:xfrm>
          <a:off x="950913" y="1163638"/>
          <a:ext cx="3240087" cy="3941762"/>
        </p:xfrm>
        <a:graphic>
          <a:graphicData uri="http://schemas.openxmlformats.org/presentationml/2006/ole">
            <p:oleObj spid="_x0000_s60437" name="Folha de Cálculo" r:id="rId4" imgW="5334045" imgH="554364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44" name="Object 52"/>
          <p:cNvGraphicFramePr>
            <a:graphicFrameLocks noChangeAspect="1"/>
          </p:cNvGraphicFramePr>
          <p:nvPr/>
        </p:nvGraphicFramePr>
        <p:xfrm>
          <a:off x="1042988" y="762000"/>
          <a:ext cx="10518775" cy="5907088"/>
        </p:xfrm>
        <a:graphic>
          <a:graphicData uri="http://schemas.openxmlformats.org/presentationml/2006/ole">
            <p:oleObj spid="_x0000_s8244" name="Planilha" r:id="rId3" imgW="7000916" imgH="4238497" progId="Excel.Sheet.8">
              <p:embed/>
            </p:oleObj>
          </a:graphicData>
        </a:graphic>
      </p:graphicFrame>
      <p:sp>
        <p:nvSpPr>
          <p:cNvPr id="8249" name="Text Box 7"/>
          <p:cNvSpPr txBox="1">
            <a:spLocks noChangeArrowheads="1"/>
          </p:cNvSpPr>
          <p:nvPr/>
        </p:nvSpPr>
        <p:spPr bwMode="auto">
          <a:xfrm>
            <a:off x="539750" y="6021388"/>
            <a:ext cx="82804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Total de registros recebidos: 1147                               Registros recebidos por tipo: 25                                  Total de pontos: 2740,35</a:t>
            </a:r>
          </a:p>
        </p:txBody>
      </p:sp>
      <p:graphicFrame>
        <p:nvGraphicFramePr>
          <p:cNvPr id="8245" name="Object 53"/>
          <p:cNvGraphicFramePr>
            <a:graphicFrameLocks noChangeAspect="1"/>
          </p:cNvGraphicFramePr>
          <p:nvPr/>
        </p:nvGraphicFramePr>
        <p:xfrm>
          <a:off x="250825" y="3357563"/>
          <a:ext cx="11333163" cy="2703512"/>
        </p:xfrm>
        <a:graphic>
          <a:graphicData uri="http://schemas.openxmlformats.org/presentationml/2006/ole">
            <p:oleObj spid="_x0000_s8245" name="Planilha" r:id="rId4" imgW="7000916" imgH="4238497" progId="Excel.Sheet.8">
              <p:embed/>
            </p:oleObj>
          </a:graphicData>
        </a:graphic>
      </p:graphicFrame>
      <p:graphicFrame>
        <p:nvGraphicFramePr>
          <p:cNvPr id="8246" name="Object 54"/>
          <p:cNvGraphicFramePr>
            <a:graphicFrameLocks noChangeAspect="1"/>
          </p:cNvGraphicFramePr>
          <p:nvPr/>
        </p:nvGraphicFramePr>
        <p:xfrm>
          <a:off x="250825" y="1995488"/>
          <a:ext cx="4968875" cy="2657475"/>
        </p:xfrm>
        <a:graphic>
          <a:graphicData uri="http://schemas.openxmlformats.org/presentationml/2006/ole">
            <p:oleObj spid="_x0000_s8246" name="Gráfico" r:id="rId5" imgW="4989960" imgH="3197520" progId="Excel.Sheet.8">
              <p:embed/>
            </p:oleObj>
          </a:graphicData>
        </a:graphic>
      </p:graphicFrame>
      <p:graphicFrame>
        <p:nvGraphicFramePr>
          <p:cNvPr id="8247" name="Object 55"/>
          <p:cNvGraphicFramePr>
            <a:graphicFrameLocks noChangeAspect="1"/>
          </p:cNvGraphicFramePr>
          <p:nvPr/>
        </p:nvGraphicFramePr>
        <p:xfrm>
          <a:off x="0" y="188913"/>
          <a:ext cx="11441113" cy="5856287"/>
        </p:xfrm>
        <a:graphic>
          <a:graphicData uri="http://schemas.openxmlformats.org/presentationml/2006/ole">
            <p:oleObj spid="_x0000_s8247" name="Planilha" r:id="rId6" imgW="7000916" imgH="4238497" progId="Excel.Sheet.8">
              <p:embed/>
            </p:oleObj>
          </a:graphicData>
        </a:graphic>
      </p:graphicFrame>
      <p:sp>
        <p:nvSpPr>
          <p:cNvPr id="8250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8248" name="Object 56"/>
          <p:cNvGraphicFramePr>
            <a:graphicFrameLocks noChangeAspect="1"/>
          </p:cNvGraphicFramePr>
          <p:nvPr/>
        </p:nvGraphicFramePr>
        <p:xfrm>
          <a:off x="685800" y="1143000"/>
          <a:ext cx="7848600" cy="4495800"/>
        </p:xfrm>
        <a:graphic>
          <a:graphicData uri="http://schemas.openxmlformats.org/presentationml/2006/ole">
            <p:oleObj spid="_x0000_s8248" name="Planilha" r:id="rId7" imgW="10069920" imgH="425016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9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685800" y="1219200"/>
          <a:ext cx="8001000" cy="4800600"/>
        </p:xfrm>
        <a:graphic>
          <a:graphicData uri="http://schemas.openxmlformats.org/presentationml/2006/ole">
            <p:oleObj spid="_x0000_s9228" name="Planilha" r:id="rId3" imgW="9969840" imgH="420984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3"/>
          <p:cNvSpPr>
            <a:spLocks noChangeArrowheads="1"/>
          </p:cNvSpPr>
          <p:nvPr/>
        </p:nvSpPr>
        <p:spPr bwMode="auto">
          <a:xfrm>
            <a:off x="2324100" y="1843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65538" name="Imagem 9" descr="RTR03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43000"/>
            <a:ext cx="70104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RTR-3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5" name="Text Box 3"/>
          <p:cNvSpPr txBox="1">
            <a:spLocks noChangeArrowheads="1"/>
          </p:cNvSpPr>
          <p:nvPr/>
        </p:nvSpPr>
        <p:spPr bwMode="auto">
          <a:xfrm>
            <a:off x="323850" y="23495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266" name="Text Box 7"/>
          <p:cNvSpPr txBox="1">
            <a:spLocks noChangeArrowheads="1"/>
          </p:cNvSpPr>
          <p:nvPr/>
        </p:nvSpPr>
        <p:spPr bwMode="auto">
          <a:xfrm>
            <a:off x="228600" y="62325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RTR-3 possui o total de 139 linhas. No Trimestre 109 linhas foram reclamadas, das quais  são 33 Intra-Região, 32 Inter-Região e 44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0267" name="Text Box 8"/>
          <p:cNvSpPr txBox="1">
            <a:spLocks noChangeArrowheads="1"/>
          </p:cNvSpPr>
          <p:nvPr/>
        </p:nvSpPr>
        <p:spPr bwMode="auto">
          <a:xfrm>
            <a:off x="2124075" y="5384800"/>
            <a:ext cx="44196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78,42%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78,57%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76,19%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80%</a:t>
            </a:r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10263" name="Object 23"/>
          <p:cNvGraphicFramePr>
            <a:graphicFrameLocks noChangeAspect="1"/>
          </p:cNvGraphicFramePr>
          <p:nvPr/>
        </p:nvGraphicFramePr>
        <p:xfrm>
          <a:off x="744538" y="790575"/>
          <a:ext cx="3522662" cy="4467225"/>
        </p:xfrm>
        <a:graphic>
          <a:graphicData uri="http://schemas.openxmlformats.org/presentationml/2006/ole">
            <p:oleObj spid="_x0000_s10263" name="Folha de Cálculo" r:id="rId3" imgW="5162511" imgH="6162750" progId="Excel.Sheet.8">
              <p:embed/>
            </p:oleObj>
          </a:graphicData>
        </a:graphic>
      </p:graphicFrame>
      <p:graphicFrame>
        <p:nvGraphicFramePr>
          <p:cNvPr id="10264" name="Object 24"/>
          <p:cNvGraphicFramePr>
            <a:graphicFrameLocks noChangeAspect="1"/>
          </p:cNvGraphicFramePr>
          <p:nvPr/>
        </p:nvGraphicFramePr>
        <p:xfrm>
          <a:off x="4783138" y="841375"/>
          <a:ext cx="3522662" cy="4416425"/>
        </p:xfrm>
        <a:graphic>
          <a:graphicData uri="http://schemas.openxmlformats.org/presentationml/2006/ole">
            <p:oleObj spid="_x0000_s10264" name="Folha de Cálculo" r:id="rId4" imgW="5162511" imgH="600075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Text Box 3"/>
          <p:cNvSpPr txBox="1">
            <a:spLocks noChangeArrowheads="1"/>
          </p:cNvSpPr>
          <p:nvPr/>
        </p:nvSpPr>
        <p:spPr bwMode="auto">
          <a:xfrm>
            <a:off x="323850" y="23495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63499" name="Object 11"/>
          <p:cNvGraphicFramePr>
            <a:graphicFrameLocks noChangeAspect="1"/>
          </p:cNvGraphicFramePr>
          <p:nvPr/>
        </p:nvGraphicFramePr>
        <p:xfrm>
          <a:off x="2198688" y="969963"/>
          <a:ext cx="4049712" cy="4973637"/>
        </p:xfrm>
        <a:graphic>
          <a:graphicData uri="http://schemas.openxmlformats.org/presentationml/2006/ole">
            <p:oleObj spid="_x0000_s63499" name="Folha de Cálculo" r:id="rId3" imgW="5162511" imgH="58768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6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1277" name="Text Box 7"/>
          <p:cNvSpPr txBox="1">
            <a:spLocks noChangeArrowheads="1"/>
          </p:cNvSpPr>
          <p:nvPr/>
        </p:nvSpPr>
        <p:spPr bwMode="auto">
          <a:xfrm>
            <a:off x="539750" y="6124575"/>
            <a:ext cx="82089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Total de registros recebidos: 1272                                Registros recebidos por tipo: 21                                Total de pontos: 2693,78</a:t>
            </a:r>
          </a:p>
        </p:txBody>
      </p:sp>
      <p:graphicFrame>
        <p:nvGraphicFramePr>
          <p:cNvPr id="11275" name="Object 11"/>
          <p:cNvGraphicFramePr>
            <a:graphicFrameLocks noChangeAspect="1"/>
          </p:cNvGraphicFramePr>
          <p:nvPr/>
        </p:nvGraphicFramePr>
        <p:xfrm>
          <a:off x="609600" y="1219200"/>
          <a:ext cx="8077200" cy="4648200"/>
        </p:xfrm>
        <a:graphic>
          <a:graphicData uri="http://schemas.openxmlformats.org/presentationml/2006/ole">
            <p:oleObj spid="_x0000_s11275" name="Planilha" r:id="rId3" imgW="10069920" imgH="425016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0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2299" name="Object 11"/>
          <p:cNvGraphicFramePr>
            <a:graphicFrameLocks noChangeAspect="1"/>
          </p:cNvGraphicFramePr>
          <p:nvPr/>
        </p:nvGraphicFramePr>
        <p:xfrm>
          <a:off x="639763" y="1143000"/>
          <a:ext cx="7970837" cy="4838700"/>
        </p:xfrm>
        <a:graphic>
          <a:graphicData uri="http://schemas.openxmlformats.org/presentationml/2006/ole">
            <p:oleObj spid="_x0000_s12299" name="Planilha" r:id="rId3" imgW="11649960" imgH="49201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3"/>
          <p:cNvSpPr>
            <a:spLocks noChangeArrowheads="1"/>
          </p:cNvSpPr>
          <p:nvPr/>
        </p:nvSpPr>
        <p:spPr bwMode="auto">
          <a:xfrm>
            <a:off x="2324100" y="1838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73730" name="Imagem 13" descr="RTR04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35063"/>
            <a:ext cx="7010400" cy="49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RTR-4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4" name="Text Box 3"/>
          <p:cNvSpPr txBox="1">
            <a:spLocks noChangeArrowheads="1"/>
          </p:cNvSpPr>
          <p:nvPr/>
        </p:nvSpPr>
        <p:spPr bwMode="auto">
          <a:xfrm>
            <a:off x="304800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3335" name="Text Box 7"/>
          <p:cNvSpPr txBox="1">
            <a:spLocks noChangeArrowheads="1"/>
          </p:cNvSpPr>
          <p:nvPr/>
        </p:nvSpPr>
        <p:spPr bwMode="auto">
          <a:xfrm>
            <a:off x="152400" y="6308725"/>
            <a:ext cx="8991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A RTR-4 possui o total de 135 linhas. No Trimestre 113 linhas foram reclamadas, das quais  são 34 Intra-Região, 36 Inter-Região e 43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graphicFrame>
        <p:nvGraphicFramePr>
          <p:cNvPr id="13332" name="Object 20"/>
          <p:cNvGraphicFramePr>
            <a:graphicFrameLocks noChangeAspect="1"/>
          </p:cNvGraphicFramePr>
          <p:nvPr/>
        </p:nvGraphicFramePr>
        <p:xfrm>
          <a:off x="896938" y="601663"/>
          <a:ext cx="3522662" cy="4656137"/>
        </p:xfrm>
        <a:graphic>
          <a:graphicData uri="http://schemas.openxmlformats.org/presentationml/2006/ole">
            <p:oleObj spid="_x0000_s13332" name="Worksheet" r:id="rId3" imgW="5162550" imgH="6324600" progId="Excel.Sheet.8">
              <p:embed/>
            </p:oleObj>
          </a:graphicData>
        </a:graphic>
      </p:graphicFrame>
      <p:graphicFrame>
        <p:nvGraphicFramePr>
          <p:cNvPr id="13333" name="Object 21"/>
          <p:cNvGraphicFramePr>
            <a:graphicFrameLocks noChangeAspect="1"/>
          </p:cNvGraphicFramePr>
          <p:nvPr/>
        </p:nvGraphicFramePr>
        <p:xfrm>
          <a:off x="4700588" y="601663"/>
          <a:ext cx="3529012" cy="4656137"/>
        </p:xfrm>
        <a:graphic>
          <a:graphicData uri="http://schemas.openxmlformats.org/presentationml/2006/ole">
            <p:oleObj spid="_x0000_s13333" name="Folha de Cálculo" r:id="rId4" imgW="4752989" imgH="6324480" progId="Excel.Sheet.8">
              <p:embed/>
            </p:oleObj>
          </a:graphicData>
        </a:graphic>
      </p:graphicFrame>
      <p:sp>
        <p:nvSpPr>
          <p:cNvPr id="13336" name="Text Box 7"/>
          <p:cNvSpPr txBox="1">
            <a:spLocks noChangeArrowheads="1"/>
          </p:cNvSpPr>
          <p:nvPr/>
        </p:nvSpPr>
        <p:spPr bwMode="auto">
          <a:xfrm>
            <a:off x="2133600" y="5410200"/>
            <a:ext cx="4191000" cy="963613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83,70%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</a:t>
            </a:r>
            <a:r>
              <a:rPr lang="pt-BR">
                <a:solidFill>
                  <a:schemeClr val="tx1"/>
                </a:solidFill>
              </a:rPr>
              <a:t>75,55%</a:t>
            </a:r>
            <a:endParaRPr lang="pt-BR" sz="100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Inter-Região: 78,26%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97,73%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75" name="Object 11"/>
          <p:cNvGraphicFramePr>
            <a:graphicFrameLocks noChangeAspect="1"/>
          </p:cNvGraphicFramePr>
          <p:nvPr/>
        </p:nvGraphicFramePr>
        <p:xfrm>
          <a:off x="2771775" y="1044575"/>
          <a:ext cx="3529013" cy="4213225"/>
        </p:xfrm>
        <a:graphic>
          <a:graphicData uri="http://schemas.openxmlformats.org/presentationml/2006/ole">
            <p:oleObj spid="_x0000_s62475" name="Folha de Cálculo" r:id="rId3" imgW="4752989" imgH="6000750" progId="Excel.Sheet.8">
              <p:embed/>
            </p:oleObj>
          </a:graphicData>
        </a:graphic>
      </p:graphicFrame>
      <p:sp>
        <p:nvSpPr>
          <p:cNvPr id="62476" name="Text Box 3"/>
          <p:cNvSpPr txBox="1">
            <a:spLocks noChangeArrowheads="1"/>
          </p:cNvSpPr>
          <p:nvPr/>
        </p:nvSpPr>
        <p:spPr bwMode="auto">
          <a:xfrm>
            <a:off x="304800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8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4349" name="Text Box 7"/>
          <p:cNvSpPr txBox="1">
            <a:spLocks noChangeArrowheads="1"/>
          </p:cNvSpPr>
          <p:nvPr/>
        </p:nvSpPr>
        <p:spPr bwMode="auto">
          <a:xfrm>
            <a:off x="323850" y="5715000"/>
            <a:ext cx="845978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  Total de registros recebidos: 1063                                Registros recebidos por tipo: 21                                 Total de pontos: </a:t>
            </a:r>
            <a:r>
              <a:rPr lang="pt-BR">
                <a:solidFill>
                  <a:srgbClr val="336699"/>
                </a:solidFill>
              </a:rPr>
              <a:t>3010,92</a:t>
            </a: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4347" name="Object 11"/>
          <p:cNvGraphicFramePr>
            <a:graphicFrameLocks noChangeAspect="1"/>
          </p:cNvGraphicFramePr>
          <p:nvPr/>
        </p:nvGraphicFramePr>
        <p:xfrm>
          <a:off x="703263" y="860425"/>
          <a:ext cx="8516937" cy="5108575"/>
        </p:xfrm>
        <a:graphic>
          <a:graphicData uri="http://schemas.openxmlformats.org/presentationml/2006/ole">
            <p:oleObj spid="_x0000_s14347" name="Planilha" r:id="rId3" imgW="11800080" imgH="59101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 Box 3"/>
          <p:cNvSpPr txBox="1">
            <a:spLocks noChangeArrowheads="1"/>
          </p:cNvSpPr>
          <p:nvPr/>
        </p:nvSpPr>
        <p:spPr bwMode="auto">
          <a:xfrm>
            <a:off x="457200" y="333375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5371" name="Object 11"/>
          <p:cNvGraphicFramePr>
            <a:graphicFrameLocks noChangeAspect="1"/>
          </p:cNvGraphicFramePr>
          <p:nvPr/>
        </p:nvGraphicFramePr>
        <p:xfrm>
          <a:off x="609600" y="1143000"/>
          <a:ext cx="8001000" cy="4865688"/>
        </p:xfrm>
        <a:graphic>
          <a:graphicData uri="http://schemas.openxmlformats.org/presentationml/2006/ole">
            <p:oleObj spid="_x0000_s15371" name="Planilha" r:id="rId3" imgW="10289880" imgH="434016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3"/>
          <p:cNvSpPr>
            <a:spLocks noChangeArrowheads="1"/>
          </p:cNvSpPr>
          <p:nvPr/>
        </p:nvSpPr>
        <p:spPr bwMode="auto">
          <a:xfrm>
            <a:off x="2333625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82946" name="Imagem 17" descr="RTR05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934200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RTR-5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6" name="Text Box 3"/>
          <p:cNvSpPr txBox="1">
            <a:spLocks noChangeArrowheads="1"/>
          </p:cNvSpPr>
          <p:nvPr/>
        </p:nvSpPr>
        <p:spPr bwMode="auto">
          <a:xfrm>
            <a:off x="468313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6407" name="Text Box 7"/>
          <p:cNvSpPr txBox="1">
            <a:spLocks noChangeArrowheads="1"/>
          </p:cNvSpPr>
          <p:nvPr/>
        </p:nvSpPr>
        <p:spPr bwMode="auto">
          <a:xfrm>
            <a:off x="228600" y="61563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RTR-5 possui o total de 138 linhas. No Trimestre 109 linhas foram reclamadas, das quais são 59 Intra-Região, 17 Inter-Região, 32 da Região Centro 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e 01 BRT-Transoeste.</a:t>
            </a:r>
          </a:p>
        </p:txBody>
      </p:sp>
      <p:sp>
        <p:nvSpPr>
          <p:cNvPr id="16408" name="Text Box 7"/>
          <p:cNvSpPr txBox="1">
            <a:spLocks noChangeArrowheads="1"/>
          </p:cNvSpPr>
          <p:nvPr/>
        </p:nvSpPr>
        <p:spPr bwMode="auto">
          <a:xfrm>
            <a:off x="2667000" y="5181600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78,98%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71,95%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80,95%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91,43%</a:t>
            </a:r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16404" name="Object 20"/>
          <p:cNvGraphicFramePr>
            <a:graphicFrameLocks noChangeAspect="1"/>
          </p:cNvGraphicFramePr>
          <p:nvPr/>
        </p:nvGraphicFramePr>
        <p:xfrm>
          <a:off x="1027113" y="836613"/>
          <a:ext cx="3240087" cy="4105275"/>
        </p:xfrm>
        <a:graphic>
          <a:graphicData uri="http://schemas.openxmlformats.org/presentationml/2006/ole">
            <p:oleObj spid="_x0000_s16404" name="Folha de Cálculo" r:id="rId3" imgW="5334045" imgH="5772060" progId="Excel.Sheet.8">
              <p:embed/>
            </p:oleObj>
          </a:graphicData>
        </a:graphic>
      </p:graphicFrame>
      <p:graphicFrame>
        <p:nvGraphicFramePr>
          <p:cNvPr id="16405" name="Object 21"/>
          <p:cNvGraphicFramePr>
            <a:graphicFrameLocks noChangeAspect="1"/>
          </p:cNvGraphicFramePr>
          <p:nvPr/>
        </p:nvGraphicFramePr>
        <p:xfrm>
          <a:off x="4989513" y="836613"/>
          <a:ext cx="3240087" cy="4105275"/>
        </p:xfrm>
        <a:graphic>
          <a:graphicData uri="http://schemas.openxmlformats.org/presentationml/2006/ole">
            <p:oleObj spid="_x0000_s16405" name="Folha de Cálculo" r:id="rId4" imgW="5334045" imgH="554364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0" name="Text Box 3"/>
          <p:cNvSpPr txBox="1">
            <a:spLocks noChangeArrowheads="1"/>
          </p:cNvSpPr>
          <p:nvPr/>
        </p:nvSpPr>
        <p:spPr bwMode="auto">
          <a:xfrm>
            <a:off x="468313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61458" name="Object 18"/>
          <p:cNvGraphicFramePr>
            <a:graphicFrameLocks noChangeAspect="1"/>
          </p:cNvGraphicFramePr>
          <p:nvPr/>
        </p:nvGraphicFramePr>
        <p:xfrm>
          <a:off x="4695825" y="1052513"/>
          <a:ext cx="3609975" cy="2670175"/>
        </p:xfrm>
        <a:graphic>
          <a:graphicData uri="http://schemas.openxmlformats.org/presentationml/2006/ole">
            <p:oleObj spid="_x0000_s61458" name="Folha de Cálculo" r:id="rId3" imgW="5305411" imgH="4448250" progId="Excel.Sheet.8">
              <p:embed/>
            </p:oleObj>
          </a:graphicData>
        </a:graphic>
      </p:graphicFrame>
      <p:graphicFrame>
        <p:nvGraphicFramePr>
          <p:cNvPr id="61459" name="Object 19"/>
          <p:cNvGraphicFramePr>
            <a:graphicFrameLocks noChangeAspect="1"/>
          </p:cNvGraphicFramePr>
          <p:nvPr/>
        </p:nvGraphicFramePr>
        <p:xfrm>
          <a:off x="1027113" y="1052513"/>
          <a:ext cx="3240087" cy="3941762"/>
        </p:xfrm>
        <a:graphic>
          <a:graphicData uri="http://schemas.openxmlformats.org/presentationml/2006/ole">
            <p:oleObj spid="_x0000_s61459" name="Folha de Cálculo" r:id="rId4" imgW="5334045" imgH="554364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9" name="Text Box 7"/>
          <p:cNvSpPr txBox="1">
            <a:spLocks noChangeArrowheads="1"/>
          </p:cNvSpPr>
          <p:nvPr/>
        </p:nvSpPr>
        <p:spPr bwMode="auto">
          <a:xfrm>
            <a:off x="0" y="5851525"/>
            <a:ext cx="9144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Total de registros recebidos: 874                                     Registros recebidos por tipo: 22                                     Total de pontos: 2693,90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	</a:t>
            </a:r>
          </a:p>
        </p:txBody>
      </p:sp>
      <p:sp>
        <p:nvSpPr>
          <p:cNvPr id="17420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7418" name="Object 10"/>
          <p:cNvGraphicFramePr>
            <a:graphicFrameLocks noChangeAspect="1"/>
          </p:cNvGraphicFramePr>
          <p:nvPr/>
        </p:nvGraphicFramePr>
        <p:xfrm>
          <a:off x="381000" y="990600"/>
          <a:ext cx="8458200" cy="4629150"/>
        </p:xfrm>
        <a:graphic>
          <a:graphicData uri="http://schemas.openxmlformats.org/presentationml/2006/ole">
            <p:oleObj spid="_x0000_s17418" name="Planilha" r:id="rId3" imgW="11800080" imgH="52999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3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8442" name="Object 10"/>
          <p:cNvGraphicFramePr>
            <a:graphicFrameLocks noChangeAspect="1"/>
          </p:cNvGraphicFramePr>
          <p:nvPr/>
        </p:nvGraphicFramePr>
        <p:xfrm>
          <a:off x="438150" y="1219200"/>
          <a:ext cx="8248650" cy="5257800"/>
        </p:xfrm>
        <a:graphic>
          <a:graphicData uri="http://schemas.openxmlformats.org/presentationml/2006/ole">
            <p:oleObj spid="_x0000_s18442" name="Planilha" r:id="rId3" imgW="11790000" imgH="5590080" progId="Excel.Sheet.8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CCE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E2F4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48613</TotalTime>
  <Words>604</Words>
  <Application>Microsoft Office PowerPoint</Application>
  <PresentationFormat>Apresentação na tela (4:3)</PresentationFormat>
  <Paragraphs>155</Paragraphs>
  <Slides>30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5</vt:i4>
      </vt:variant>
      <vt:variant>
        <vt:lpstr>Títulos de slides</vt:lpstr>
      </vt:variant>
      <vt:variant>
        <vt:i4>30</vt:i4>
      </vt:variant>
    </vt:vector>
  </HeadingPairs>
  <TitlesOfParts>
    <vt:vector size="36" baseType="lpstr">
      <vt:lpstr>Estrutura padrão</vt:lpstr>
      <vt:lpstr>Folha de Cálculo</vt:lpstr>
      <vt:lpstr>Worksheet</vt:lpstr>
      <vt:lpstr>Planilha</vt:lpstr>
      <vt:lpstr>Gráfico</vt:lpstr>
      <vt:lpstr>Planilha do Microsoft Office Excel 97-2003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CET-RIO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2102085</dc:creator>
  <cp:lastModifiedBy>02086684</cp:lastModifiedBy>
  <cp:revision>2386</cp:revision>
  <dcterms:created xsi:type="dcterms:W3CDTF">2009-11-26T17:11:22Z</dcterms:created>
  <dcterms:modified xsi:type="dcterms:W3CDTF">2014-04-09T19:37:08Z</dcterms:modified>
</cp:coreProperties>
</file>