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99" r:id="rId3"/>
    <p:sldId id="599" r:id="rId4"/>
    <p:sldId id="317" r:id="rId5"/>
    <p:sldId id="597" r:id="rId6"/>
    <p:sldId id="600" r:id="rId7"/>
    <p:sldId id="454" r:id="rId8"/>
    <p:sldId id="551" r:id="rId9"/>
    <p:sldId id="487" r:id="rId10"/>
    <p:sldId id="340" r:id="rId11"/>
    <p:sldId id="315" r:id="rId12"/>
    <p:sldId id="602" r:id="rId13"/>
    <p:sldId id="601" r:id="rId14"/>
    <p:sldId id="594" r:id="rId15"/>
    <p:sldId id="342" r:id="rId16"/>
    <p:sldId id="354" r:id="rId17"/>
    <p:sldId id="358" r:id="rId18"/>
    <p:sldId id="577" r:id="rId19"/>
    <p:sldId id="344" r:id="rId20"/>
    <p:sldId id="323" r:id="rId21"/>
    <p:sldId id="561" r:id="rId22"/>
    <p:sldId id="598" r:id="rId23"/>
    <p:sldId id="346" r:id="rId24"/>
    <p:sldId id="327" r:id="rId25"/>
    <p:sldId id="603" r:id="rId26"/>
    <p:sldId id="592" r:id="rId27"/>
    <p:sldId id="588" r:id="rId28"/>
    <p:sldId id="369" r:id="rId29"/>
    <p:sldId id="370" r:id="rId30"/>
    <p:sldId id="371" r:id="rId31"/>
    <p:sldId id="373" r:id="rId32"/>
    <p:sldId id="374" r:id="rId33"/>
  </p:sldIdLst>
  <p:sldSz cx="9144000" cy="6858000" type="screen4x3"/>
  <p:notesSz cx="6662738" cy="9926638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FF"/>
    <a:srgbClr val="CCECFF"/>
    <a:srgbClr val="336699"/>
    <a:srgbClr val="3366CC"/>
    <a:srgbClr val="0066CC"/>
    <a:srgbClr val="0000CC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93260" autoAdjust="0"/>
  </p:normalViewPr>
  <p:slideViewPr>
    <p:cSldViewPr>
      <p:cViewPr>
        <p:scale>
          <a:sx n="100" d="100"/>
          <a:sy n="100" d="100"/>
        </p:scale>
        <p:origin x="-1122" y="468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4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25" tIns="52113" rIns="104225" bIns="52113" numCol="1" anchor="t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25" tIns="52113" rIns="104225" bIns="52113" numCol="1" anchor="t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25" tIns="52113" rIns="104225" bIns="52113" numCol="1" anchor="b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431338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25" tIns="52113" rIns="104225" bIns="52113" numCol="1" anchor="b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C2B7DFAF-3DD8-4F2B-B345-C0AB1A9A907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CEE9FEB1-E5C9-4ADA-B4AF-30F23670B056}" type="datetimeFigureOut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3482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49313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18125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70718CC7-0E43-47DF-98AB-2E1D8D652C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94C94E-0F95-4E9B-954C-783182E49080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F2B89-04B0-4394-9ED7-93244F7C74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6909E-C2EB-4796-BBF6-D140FFDB37ED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29FF5-B913-445F-8EDB-32CE8B30ED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BFD48-FE36-4B5E-9996-C8C681CE312B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3A6EB-F608-405F-B84F-49F854B5C5C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A1A13-8F5B-4234-9BF2-9E89D3B3E80A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44C3F-BE4A-4104-BDF4-F709A53C225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0E7FF-BC22-4E15-8A64-E7469C541DA0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1EE07-7E89-4C6C-983B-6155EAA2DA3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C87C3-DF91-4BCB-B5C7-E0B2870F4FF6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FAA1A-2E17-4AD4-997E-8C46A40898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30DF1-A95E-493B-8AC8-FC8B5F21551B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85327-8191-4745-8526-D36C6506EC6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0E5B4-0D62-49E0-B20F-4D3692CAD8F1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41A5C3-5136-4C24-9E79-EA287A58E7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723B0-6C14-4C42-A537-A925778AEECE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DC7BB-BDDA-469F-A0FD-157FD59C379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0B93C-DEA0-429E-B0ED-A45E9CA0BC1F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06541-A32F-42F3-AF59-DFA32A391C3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0E58B-FD07-4F30-A6D3-0D787E909374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16B4D-5CB8-4DA9-8531-C4DDA310734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AF544-6BF0-4866-8288-C0ACC3D0D979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9AF81-2984-475F-87B6-A88136D370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20FA228D-258B-4CB2-8287-E167832C3221}" type="datetime1">
              <a:rPr lang="pt-BR"/>
              <a:pPr>
                <a:defRPr/>
              </a:pPr>
              <a:t>18/11/2013</a:t>
            </a:fld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E1702A3B-28F1-40AF-8310-E3F48AF24B6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Planilha_do_Microsoft_Office_Excel_97-20032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Planilha_do_Microsoft_Office_Excel_97-20037.xls"/><Relationship Id="rId5" Type="http://schemas.openxmlformats.org/officeDocument/2006/relationships/oleObject" Target="../embeddings/Planilha_do_Microsoft_Office_Excel_97-20036.xls"/><Relationship Id="rId4" Type="http://schemas.openxmlformats.org/officeDocument/2006/relationships/oleObject" Target="../embeddings/Planilha_do_Microsoft_Office_Excel_97-20035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Planilha_do_Microsoft_Office_Excel_97-200310.xls"/><Relationship Id="rId4" Type="http://schemas.openxmlformats.org/officeDocument/2006/relationships/oleObject" Target="../embeddings/Planilha_do_Microsoft_Office_Excel_97-20039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Planilha_do_Microsoft_Office_Excel_97-200316.xls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Planilha_do_Microsoft_Office_Excel_97-200321.xls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Planilha_do_Microsoft_Office_Excel_97-200325.xls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Planilha_do_Microsoft_Office_Excel_97-200329.xls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3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TRANSPORTES_extendido_C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91440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 Box 11"/>
          <p:cNvSpPr txBox="1">
            <a:spLocks noChangeArrowheads="1"/>
          </p:cNvSpPr>
          <p:nvPr/>
        </p:nvSpPr>
        <p:spPr bwMode="auto">
          <a:xfrm>
            <a:off x="2057400" y="3810000"/>
            <a:ext cx="50292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12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179388" y="2997200"/>
            <a:ext cx="8534400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+mn-cs"/>
              </a:rPr>
              <a:t>LINHAS  MAIS RECLAMADAS</a:t>
            </a:r>
          </a:p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+mn-cs"/>
              </a:rPr>
              <a:t>Ranking Negativo para Fiscalização Direcionada</a:t>
            </a:r>
          </a:p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+mn-cs"/>
              </a:rPr>
              <a:t>Nível de Serviço</a:t>
            </a:r>
          </a:p>
          <a:p>
            <a:pPr algn="ctr">
              <a:spcBef>
                <a:spcPts val="17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+mn-cs"/>
              </a:rPr>
              <a:t>ANO II – Nº 10</a:t>
            </a:r>
          </a:p>
        </p:txBody>
      </p:sp>
      <p:pic>
        <p:nvPicPr>
          <p:cNvPr id="29701" name="Picture 10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5562600"/>
            <a:ext cx="2133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10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2060575"/>
            <a:ext cx="2133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104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2133600"/>
            <a:ext cx="2133600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104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5715000"/>
            <a:ext cx="22098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  LINHAS ACIMA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030" name="Text Box 32"/>
          <p:cNvSpPr txBox="1">
            <a:spLocks noChangeArrowheads="1"/>
          </p:cNvSpPr>
          <p:nvPr/>
        </p:nvSpPr>
        <p:spPr bwMode="auto">
          <a:xfrm>
            <a:off x="468313" y="6613525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</p:txBody>
      </p:sp>
      <p:graphicFrame>
        <p:nvGraphicFramePr>
          <p:cNvPr id="1026" name="Object 22"/>
          <p:cNvGraphicFramePr>
            <a:graphicFrameLocks noChangeAspect="1"/>
          </p:cNvGraphicFramePr>
          <p:nvPr/>
        </p:nvGraphicFramePr>
        <p:xfrm>
          <a:off x="827088" y="1014413"/>
          <a:ext cx="3030537" cy="4557712"/>
        </p:xfrm>
        <a:graphic>
          <a:graphicData uri="http://schemas.openxmlformats.org/presentationml/2006/ole">
            <p:oleObj spid="_x0000_s1026" name="Worksheet" r:id="rId3" imgW="5276941" imgH="6267360" progId="Excel.Sheet.8">
              <p:embed/>
            </p:oleObj>
          </a:graphicData>
        </a:graphic>
      </p:graphicFrame>
      <p:graphicFrame>
        <p:nvGraphicFramePr>
          <p:cNvPr id="1027" name="Object 14"/>
          <p:cNvGraphicFramePr>
            <a:graphicFrameLocks noChangeAspect="1"/>
          </p:cNvGraphicFramePr>
          <p:nvPr/>
        </p:nvGraphicFramePr>
        <p:xfrm>
          <a:off x="4714875" y="1000125"/>
          <a:ext cx="3143250" cy="4429125"/>
        </p:xfrm>
        <a:graphic>
          <a:graphicData uri="http://schemas.openxmlformats.org/presentationml/2006/ole">
            <p:oleObj spid="_x0000_s1027" name="Worksheet" r:id="rId4" imgW="5276941" imgH="6162765" progId="Excel.Sheet.8">
              <p:embed/>
            </p:oleObj>
          </a:graphicData>
        </a:graphic>
      </p:graphicFrame>
      <p:sp>
        <p:nvSpPr>
          <p:cNvPr id="1031" name="Retângulo 6"/>
          <p:cNvSpPr>
            <a:spLocks noChangeArrowheads="1"/>
          </p:cNvSpPr>
          <p:nvPr/>
        </p:nvSpPr>
        <p:spPr bwMode="auto">
          <a:xfrm>
            <a:off x="2357438" y="5786438"/>
            <a:ext cx="4572000" cy="6350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</a:rPr>
              <a:t>A Classificação Final apresenta o resultado da aplicação da metodologia nos meses de </a:t>
            </a:r>
            <a:r>
              <a:rPr lang="pt-BR" sz="1000" dirty="0" smtClean="0">
                <a:solidFill>
                  <a:schemeClr val="tx1"/>
                </a:solidFill>
              </a:rPr>
              <a:t>agosto, </a:t>
            </a:r>
            <a:r>
              <a:rPr lang="pt-BR" sz="1000" dirty="0">
                <a:solidFill>
                  <a:schemeClr val="tx1"/>
                </a:solidFill>
              </a:rPr>
              <a:t>setembro </a:t>
            </a:r>
            <a:r>
              <a:rPr lang="pt-BR" sz="1000" dirty="0" smtClean="0">
                <a:solidFill>
                  <a:schemeClr val="tx1"/>
                </a:solidFill>
              </a:rPr>
              <a:t>e outubro de </a:t>
            </a:r>
            <a:r>
              <a:rPr lang="pt-BR" sz="1000" dirty="0">
                <a:solidFill>
                  <a:schemeClr val="tx1"/>
                </a:solidFill>
              </a:rPr>
              <a:t>2013. </a:t>
            </a:r>
          </a:p>
          <a:p>
            <a:pPr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</a:rPr>
              <a:t>A média de pontos entre as linhas é de</a:t>
            </a:r>
            <a:r>
              <a:rPr lang="pt-BR" sz="1000" b="1" dirty="0">
                <a:solidFill>
                  <a:schemeClr val="tx1"/>
                </a:solidFill>
              </a:rPr>
              <a:t> 25,07% </a:t>
            </a:r>
            <a:r>
              <a:rPr lang="pt-BR" sz="1000" dirty="0" smtClean="0">
                <a:solidFill>
                  <a:schemeClr val="tx1"/>
                </a:solidFill>
              </a:rPr>
              <a:t>e </a:t>
            </a:r>
            <a:r>
              <a:rPr lang="pt-BR" sz="1000" dirty="0">
                <a:solidFill>
                  <a:schemeClr val="tx1"/>
                </a:solidFill>
              </a:rPr>
              <a:t>a tolerância é de </a:t>
            </a:r>
            <a:r>
              <a:rPr lang="pt-BR" sz="1000" b="1" dirty="0">
                <a:solidFill>
                  <a:schemeClr val="tx1"/>
                </a:solidFill>
              </a:rPr>
              <a:t>27,57%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  LINHAS ACIMA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266950" y="1295400"/>
          <a:ext cx="3962400" cy="4276725"/>
        </p:xfrm>
        <a:graphic>
          <a:graphicData uri="http://schemas.openxmlformats.org/presentationml/2006/ole">
            <p:oleObj spid="_x0000_s2050" name="Worksheet" r:id="rId3" imgW="5276941" imgH="5800725" progId="Excel.Sheet.8">
              <p:embed/>
            </p:oleObj>
          </a:graphicData>
        </a:graphic>
      </p:graphicFrame>
      <p:sp>
        <p:nvSpPr>
          <p:cNvPr id="2052" name="Retângulo 6"/>
          <p:cNvSpPr>
            <a:spLocks noChangeArrowheads="1"/>
          </p:cNvSpPr>
          <p:nvPr/>
        </p:nvSpPr>
        <p:spPr bwMode="auto">
          <a:xfrm>
            <a:off x="2071688" y="6143625"/>
            <a:ext cx="117475" cy="584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t-BR" sz="3200" b="1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2"/>
          <p:cNvSpPr txBox="1">
            <a:spLocks noChangeArrowheads="1"/>
          </p:cNvSpPr>
          <p:nvPr/>
        </p:nvSpPr>
        <p:spPr bwMode="auto">
          <a:xfrm>
            <a:off x="179388" y="152400"/>
            <a:ext cx="8736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3079" name="Text Box 32"/>
          <p:cNvSpPr txBox="1">
            <a:spLocks noChangeArrowheads="1"/>
          </p:cNvSpPr>
          <p:nvPr/>
        </p:nvSpPr>
        <p:spPr bwMode="auto">
          <a:xfrm>
            <a:off x="457200" y="6248400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3074" name="Object 22"/>
          <p:cNvGraphicFramePr>
            <a:graphicFrameLocks noChangeAspect="1"/>
          </p:cNvGraphicFramePr>
          <p:nvPr/>
        </p:nvGraphicFramePr>
        <p:xfrm>
          <a:off x="395288" y="1268413"/>
          <a:ext cx="1728787" cy="4681537"/>
        </p:xfrm>
        <a:graphic>
          <a:graphicData uri="http://schemas.openxmlformats.org/presentationml/2006/ole">
            <p:oleObj spid="_x0000_s3074" name="Worksheet" r:id="rId3" imgW="1762132" imgH="5467260" progId="Excel.Sheet.8">
              <p:embed/>
            </p:oleObj>
          </a:graphicData>
        </a:graphic>
      </p:graphicFrame>
      <p:graphicFrame>
        <p:nvGraphicFramePr>
          <p:cNvPr id="3075" name="Object 38"/>
          <p:cNvGraphicFramePr>
            <a:graphicFrameLocks noChangeAspect="1"/>
          </p:cNvGraphicFramePr>
          <p:nvPr/>
        </p:nvGraphicFramePr>
        <p:xfrm>
          <a:off x="2409825" y="1268413"/>
          <a:ext cx="1730375" cy="4665662"/>
        </p:xfrm>
        <a:graphic>
          <a:graphicData uri="http://schemas.openxmlformats.org/presentationml/2006/ole">
            <p:oleObj spid="_x0000_s3075" name="Worksheet" r:id="rId4" imgW="1762132" imgH="5438685" progId="Excel.Sheet.8">
              <p:embed/>
            </p:oleObj>
          </a:graphicData>
        </a:graphic>
      </p:graphicFrame>
      <p:graphicFrame>
        <p:nvGraphicFramePr>
          <p:cNvPr id="3076" name="Object 39"/>
          <p:cNvGraphicFramePr>
            <a:graphicFrameLocks noChangeAspect="1"/>
          </p:cNvGraphicFramePr>
          <p:nvPr/>
        </p:nvGraphicFramePr>
        <p:xfrm>
          <a:off x="4356100" y="1268413"/>
          <a:ext cx="1727200" cy="4681537"/>
        </p:xfrm>
        <a:graphic>
          <a:graphicData uri="http://schemas.openxmlformats.org/presentationml/2006/ole">
            <p:oleObj spid="_x0000_s3076" name="Worksheet" r:id="rId5" imgW="1762132" imgH="5438685" progId="Excel.Sheet.8">
              <p:embed/>
            </p:oleObj>
          </a:graphicData>
        </a:graphic>
      </p:graphicFrame>
      <p:graphicFrame>
        <p:nvGraphicFramePr>
          <p:cNvPr id="3077" name="Object 40"/>
          <p:cNvGraphicFramePr>
            <a:graphicFrameLocks noChangeAspect="1"/>
          </p:cNvGraphicFramePr>
          <p:nvPr/>
        </p:nvGraphicFramePr>
        <p:xfrm>
          <a:off x="6300788" y="1268413"/>
          <a:ext cx="1727200" cy="4681537"/>
        </p:xfrm>
        <a:graphic>
          <a:graphicData uri="http://schemas.openxmlformats.org/presentationml/2006/ole">
            <p:oleObj spid="_x0000_s3077" name="Worksheet" r:id="rId6" imgW="1762132" imgH="5438685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2"/>
          <p:cNvSpPr txBox="1">
            <a:spLocks noChangeArrowheads="1"/>
          </p:cNvSpPr>
          <p:nvPr/>
        </p:nvSpPr>
        <p:spPr bwMode="auto">
          <a:xfrm>
            <a:off x="179388" y="152400"/>
            <a:ext cx="8736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4102" name="Text Box 32"/>
          <p:cNvSpPr txBox="1">
            <a:spLocks noChangeArrowheads="1"/>
          </p:cNvSpPr>
          <p:nvPr/>
        </p:nvSpPr>
        <p:spPr bwMode="auto">
          <a:xfrm>
            <a:off x="468313" y="6237288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4098" name="Object 22"/>
          <p:cNvGraphicFramePr>
            <a:graphicFrameLocks noChangeAspect="1"/>
          </p:cNvGraphicFramePr>
          <p:nvPr/>
        </p:nvGraphicFramePr>
        <p:xfrm>
          <a:off x="539750" y="1052513"/>
          <a:ext cx="2017713" cy="4867275"/>
        </p:xfrm>
        <a:graphic>
          <a:graphicData uri="http://schemas.openxmlformats.org/presentationml/2006/ole">
            <p:oleObj spid="_x0000_s4098" name="Worksheet" r:id="rId3" imgW="1762132" imgH="5438685" progId="Excel.Sheet.8">
              <p:embed/>
            </p:oleObj>
          </a:graphicData>
        </a:graphic>
      </p:graphicFrame>
      <p:graphicFrame>
        <p:nvGraphicFramePr>
          <p:cNvPr id="4099" name="Object 8"/>
          <p:cNvGraphicFramePr>
            <a:graphicFrameLocks noChangeAspect="1"/>
          </p:cNvGraphicFramePr>
          <p:nvPr/>
        </p:nvGraphicFramePr>
        <p:xfrm>
          <a:off x="3419475" y="1052513"/>
          <a:ext cx="2089150" cy="4897437"/>
        </p:xfrm>
        <a:graphic>
          <a:graphicData uri="http://schemas.openxmlformats.org/presentationml/2006/ole">
            <p:oleObj spid="_x0000_s4099" name="Worksheet" r:id="rId4" imgW="1762132" imgH="5438685" progId="Excel.Sheet.8">
              <p:embed/>
            </p:oleObj>
          </a:graphicData>
        </a:graphic>
      </p:graphicFrame>
      <p:graphicFrame>
        <p:nvGraphicFramePr>
          <p:cNvPr id="4100" name="Object 9"/>
          <p:cNvGraphicFramePr>
            <a:graphicFrameLocks noChangeAspect="1"/>
          </p:cNvGraphicFramePr>
          <p:nvPr/>
        </p:nvGraphicFramePr>
        <p:xfrm>
          <a:off x="6372225" y="1052513"/>
          <a:ext cx="1800225" cy="4913312"/>
        </p:xfrm>
        <a:graphic>
          <a:graphicData uri="http://schemas.openxmlformats.org/presentationml/2006/ole">
            <p:oleObj spid="_x0000_s4100" name="Worksheet" r:id="rId5" imgW="1762132" imgH="5457825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179388" y="152400"/>
            <a:ext cx="8736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5122" name="Object 1026"/>
          <p:cNvGraphicFramePr>
            <a:graphicFrameLocks noChangeAspect="1"/>
          </p:cNvGraphicFramePr>
          <p:nvPr/>
        </p:nvGraphicFramePr>
        <p:xfrm>
          <a:off x="3571875" y="1200150"/>
          <a:ext cx="1857375" cy="4157663"/>
        </p:xfrm>
        <a:graphic>
          <a:graphicData uri="http://schemas.openxmlformats.org/presentationml/2006/ole">
            <p:oleObj spid="_x0000_s5122" name="Worksheet" r:id="rId3" imgW="1676484" imgH="525780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336699"/>
                </a:solidFill>
                <a:latin typeface="Tahoma" pitchFamily="34" charset="0"/>
              </a:rPr>
              <a:t>Resumo das Dez Linhas mais Reclamadas                       Nível de Serviço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  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6146" name="Object 22"/>
          <p:cNvGraphicFramePr>
            <a:graphicFrameLocks noChangeAspect="1"/>
          </p:cNvGraphicFramePr>
          <p:nvPr/>
        </p:nvGraphicFramePr>
        <p:xfrm>
          <a:off x="636588" y="963613"/>
          <a:ext cx="8162925" cy="3987800"/>
        </p:xfrm>
        <a:graphic>
          <a:graphicData uri="http://schemas.openxmlformats.org/presentationml/2006/ole">
            <p:oleObj spid="_x0000_s6146" name="Worksheet" r:id="rId3" imgW="6600825" imgH="1981200" progId="Excel.Sheet.8">
              <p:embed/>
            </p:oleObj>
          </a:graphicData>
        </a:graphic>
      </p:graphicFrame>
      <p:sp>
        <p:nvSpPr>
          <p:cNvPr id="6148" name="Text Box 7"/>
          <p:cNvSpPr txBox="1">
            <a:spLocks noChangeArrowheads="1"/>
          </p:cNvSpPr>
          <p:nvPr/>
        </p:nvSpPr>
        <p:spPr bwMode="auto">
          <a:xfrm>
            <a:off x="381000" y="5516563"/>
            <a:ext cx="8439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</a:t>
            </a: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 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 </a:t>
            </a:r>
            <a:r>
              <a:rPr lang="pt-BR">
                <a:solidFill>
                  <a:schemeClr val="tx1"/>
                </a:solidFill>
              </a:rPr>
              <a:t>Dados relativos ao Trimestre de  Agosto , Setembro e Outubro de 2013.</a:t>
            </a:r>
            <a:endParaRPr lang="pt-BR" sz="100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endParaRPr lang="pt-BR" sz="900">
              <a:solidFill>
                <a:srgbClr val="000099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336699"/>
                </a:solidFill>
                <a:latin typeface="Tahoma" pitchFamily="34" charset="0"/>
              </a:rPr>
              <a:t>TOTAL DE REGISTROS RECEBIDOS                                          Por Tipo</a:t>
            </a:r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431800" y="6096000"/>
            <a:ext cx="87122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    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     Total de registros recebidos: 1451                              Registros recebidos  por tipo: 03                                  Total de pontos:8422,31      </a:t>
            </a:r>
          </a:p>
        </p:txBody>
      </p:sp>
      <p:graphicFrame>
        <p:nvGraphicFramePr>
          <p:cNvPr id="7170" name="Object 18"/>
          <p:cNvGraphicFramePr>
            <a:graphicFrameLocks noChangeAspect="1"/>
          </p:cNvGraphicFramePr>
          <p:nvPr/>
        </p:nvGraphicFramePr>
        <p:xfrm>
          <a:off x="755650" y="1487488"/>
          <a:ext cx="7816850" cy="3603625"/>
        </p:xfrm>
        <a:graphic>
          <a:graphicData uri="http://schemas.openxmlformats.org/presentationml/2006/ole">
            <p:oleObj spid="_x0000_s7170" name="Worksheet" r:id="rId3" imgW="8858214" imgH="3876765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003366"/>
                </a:solidFill>
                <a:latin typeface="Tahoma" pitchFamily="34" charset="0"/>
              </a:rPr>
              <a:t>TOTAL DE REGISTROS RECEBIDOS                                       Por Grupo</a:t>
            </a:r>
          </a:p>
        </p:txBody>
      </p:sp>
      <p:sp>
        <p:nvSpPr>
          <p:cNvPr id="8196" name="Text Box 7"/>
          <p:cNvSpPr txBox="1">
            <a:spLocks noChangeArrowheads="1"/>
          </p:cNvSpPr>
          <p:nvPr/>
        </p:nvSpPr>
        <p:spPr bwMode="auto">
          <a:xfrm>
            <a:off x="611188" y="6196013"/>
            <a:ext cx="79216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  Os registros são classificados pelo Grupo E (Empresa). O nível varia conforme a gravidade da infração E1 (mais grave) até E4. </a:t>
            </a:r>
          </a:p>
        </p:txBody>
      </p:sp>
      <p:graphicFrame>
        <p:nvGraphicFramePr>
          <p:cNvPr id="8194" name="Object 17"/>
          <p:cNvGraphicFramePr>
            <a:graphicFrameLocks noChangeAspect="1"/>
          </p:cNvGraphicFramePr>
          <p:nvPr/>
        </p:nvGraphicFramePr>
        <p:xfrm>
          <a:off x="876300" y="1463675"/>
          <a:ext cx="7624763" cy="3786188"/>
        </p:xfrm>
        <a:graphic>
          <a:graphicData uri="http://schemas.openxmlformats.org/presentationml/2006/ole">
            <p:oleObj spid="_x0000_s8194" name="Worksheet" r:id="rId3" imgW="8848758" imgH="405765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RTR-2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2314575" y="1833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30724" name="Imagem 5" descr="RTR02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7010400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003366"/>
                </a:solidFill>
                <a:latin typeface="Tahoma" pitchFamily="34" charset="0"/>
              </a:rPr>
              <a:t>RTR-2                                                      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9218" name="Object 329"/>
          <p:cNvGraphicFramePr>
            <a:graphicFrameLocks noChangeAspect="1"/>
          </p:cNvGraphicFramePr>
          <p:nvPr/>
        </p:nvGraphicFramePr>
        <p:xfrm>
          <a:off x="1257300" y="1200150"/>
          <a:ext cx="3105150" cy="3352800"/>
        </p:xfrm>
        <a:graphic>
          <a:graphicData uri="http://schemas.openxmlformats.org/presentationml/2006/ole">
            <p:oleObj spid="_x0000_s9218" name="Worksheet" r:id="rId3" imgW="5629259" imgH="6181635" progId="Excel.Sheet.8">
              <p:embed/>
            </p:oleObj>
          </a:graphicData>
        </a:graphic>
      </p:graphicFrame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179388" y="6021388"/>
            <a:ext cx="87852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A RTR-2 possui o total de 112 linhas. No Trimestre 70 linhas foram reclamadas, das quais  são 35 Intra-Região, 22 Inter-Região e 13 da Região Centro. </a:t>
            </a:r>
          </a:p>
        </p:txBody>
      </p:sp>
      <p:graphicFrame>
        <p:nvGraphicFramePr>
          <p:cNvPr id="9219" name="Object 16"/>
          <p:cNvGraphicFramePr>
            <a:graphicFrameLocks noChangeAspect="1"/>
          </p:cNvGraphicFramePr>
          <p:nvPr/>
        </p:nvGraphicFramePr>
        <p:xfrm>
          <a:off x="5148263" y="1196975"/>
          <a:ext cx="3105150" cy="3352800"/>
        </p:xfrm>
        <a:graphic>
          <a:graphicData uri="http://schemas.openxmlformats.org/presentationml/2006/ole">
            <p:oleObj spid="_x0000_s9219" name="Worksheet" r:id="rId4" imgW="5629259" imgH="6181635" progId="Excel.Sheet.8">
              <p:embed/>
            </p:oleObj>
          </a:graphicData>
        </a:graphic>
      </p:graphicFrame>
      <p:sp>
        <p:nvSpPr>
          <p:cNvPr id="9222" name="Text Box 1031"/>
          <p:cNvSpPr txBox="1">
            <a:spLocks noChangeArrowheads="1"/>
          </p:cNvSpPr>
          <p:nvPr/>
        </p:nvSpPr>
        <p:spPr bwMode="auto">
          <a:xfrm>
            <a:off x="2895600" y="4724400"/>
            <a:ext cx="3027363" cy="13970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Percentual de Linhas Reclamadas: </a:t>
            </a:r>
          </a:p>
          <a:p>
            <a:pPr algn="ctr">
              <a:spcBef>
                <a:spcPct val="50000"/>
              </a:spcBef>
            </a:pPr>
            <a:r>
              <a:rPr lang="pt-BR" sz="1000" dirty="0" smtClean="0">
                <a:solidFill>
                  <a:schemeClr val="tx1"/>
                </a:solidFill>
                <a:latin typeface="Tahoma" pitchFamily="34" charset="0"/>
              </a:rPr>
              <a:t>62,50%</a:t>
            </a:r>
            <a:endParaRPr lang="pt-BR" sz="1000" dirty="0">
              <a:solidFill>
                <a:schemeClr val="tx1"/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1000" dirty="0" err="1">
                <a:solidFill>
                  <a:schemeClr val="tx1"/>
                </a:solidFill>
                <a:latin typeface="Tahoma" pitchFamily="34" charset="0"/>
              </a:rPr>
              <a:t>Intra-Região</a:t>
            </a: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: 72,92%</a:t>
            </a: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Inter-Região: 70,97%</a:t>
            </a: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chemeClr val="tx1"/>
                </a:solidFill>
                <a:latin typeface="Tahoma" pitchFamily="34" charset="0"/>
              </a:rPr>
              <a:t>Região Centro: 39,39%</a:t>
            </a:r>
          </a:p>
          <a:p>
            <a:pPr algn="ctr">
              <a:spcBef>
                <a:spcPct val="50000"/>
              </a:spcBef>
            </a:pPr>
            <a:r>
              <a:rPr lang="pt-BR" sz="1000" dirty="0">
                <a:solidFill>
                  <a:srgbClr val="003366"/>
                </a:solidFill>
                <a:latin typeface="Tahoma" pitchFamily="34" charset="0"/>
              </a:rPr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2914650" y="1785938"/>
          <a:ext cx="3038475" cy="3000375"/>
        </p:xfrm>
        <a:graphic>
          <a:graphicData uri="http://schemas.openxmlformats.org/presentationml/2006/ole">
            <p:oleObj spid="_x0000_s10242" name="Worksheet" r:id="rId3" imgW="5629275" imgH="412432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467544" y="1052736"/>
          <a:ext cx="8061325" cy="4962525"/>
        </p:xfrm>
        <a:graphic>
          <a:graphicData uri="http://schemas.openxmlformats.org/presentationml/2006/ole">
            <p:oleObj spid="_x0000_s11266" name="Worksheet" r:id="rId3" imgW="8886825" imgH="4962525" progId="Excel.Sheet.8">
              <p:embed/>
            </p:oleObj>
          </a:graphicData>
        </a:graphic>
      </p:graphicFrame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336699"/>
                </a:solidFill>
                <a:latin typeface="Tahoma" pitchFamily="34" charset="0"/>
              </a:rPr>
              <a:t>RTR-2</a:t>
            </a: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                                                   </a:t>
            </a:r>
            <a:r>
              <a:rPr lang="pt-BR" sz="14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203200" y="6096000"/>
            <a:ext cx="87122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    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     Total de registros recebidos: 209                              Registros recebidos  por tipo: 02                                  Total de pontos: 966,92    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57200" y="45085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 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2290" name="Object 9"/>
          <p:cNvGraphicFramePr>
            <a:graphicFrameLocks noChangeAspect="1"/>
          </p:cNvGraphicFramePr>
          <p:nvPr/>
        </p:nvGraphicFramePr>
        <p:xfrm>
          <a:off x="251520" y="1484784"/>
          <a:ext cx="9145016" cy="4176464"/>
        </p:xfrm>
        <a:graphic>
          <a:graphicData uri="http://schemas.openxmlformats.org/presentationml/2006/ole">
            <p:oleObj spid="_x0000_s12290" name="Worksheet" r:id="rId3" imgW="6677025" imgH="367665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ChangeArrowheads="1"/>
          </p:cNvSpPr>
          <p:nvPr/>
        </p:nvSpPr>
        <p:spPr bwMode="auto">
          <a:xfrm>
            <a:off x="2324100" y="1843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31747" name="Imagem 9" descr="RTR03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43000"/>
            <a:ext cx="7010400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RTR-3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3"/>
          <p:cNvSpPr txBox="1">
            <a:spLocks noChangeArrowheads="1"/>
          </p:cNvSpPr>
          <p:nvPr/>
        </p:nvSpPr>
        <p:spPr bwMode="auto">
          <a:xfrm>
            <a:off x="381000" y="163513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304800" y="6232525"/>
            <a:ext cx="8686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A RTR-3 possui o total de 139 linhas. No Trimestre 75 linhas foram reclamadas, das quais 19 são Intra-Região, 24 Inter-Região e 32 da Região Centro. </a:t>
            </a:r>
          </a:p>
          <a:p>
            <a:pPr>
              <a:spcBef>
                <a:spcPct val="50000"/>
              </a:spcBef>
            </a:pPr>
            <a:endParaRPr lang="pt-BR" sz="10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3314" name="Object 22"/>
          <p:cNvGraphicFramePr>
            <a:graphicFrameLocks noChangeAspect="1"/>
          </p:cNvGraphicFramePr>
          <p:nvPr/>
        </p:nvGraphicFramePr>
        <p:xfrm>
          <a:off x="900113" y="765175"/>
          <a:ext cx="3243262" cy="4524375"/>
        </p:xfrm>
        <a:graphic>
          <a:graphicData uri="http://schemas.openxmlformats.org/presentationml/2006/ole">
            <p:oleObj spid="_x0000_s13314" name="Worksheet" r:id="rId3" imgW="5114831" imgH="8210460" progId="Excel.Sheet.8">
              <p:embed/>
            </p:oleObj>
          </a:graphicData>
        </a:graphic>
      </p:graphicFrame>
      <p:graphicFrame>
        <p:nvGraphicFramePr>
          <p:cNvPr id="13315" name="Object 8"/>
          <p:cNvGraphicFramePr>
            <a:graphicFrameLocks noChangeAspect="1"/>
          </p:cNvGraphicFramePr>
          <p:nvPr/>
        </p:nvGraphicFramePr>
        <p:xfrm>
          <a:off x="5000625" y="762000"/>
          <a:ext cx="3333750" cy="4229100"/>
        </p:xfrm>
        <a:graphic>
          <a:graphicData uri="http://schemas.openxmlformats.org/presentationml/2006/ole">
            <p:oleObj spid="_x0000_s13315" name="Worksheet" r:id="rId4" imgW="5114831" imgH="6495960" progId="Excel.Sheet.8">
              <p:embed/>
            </p:oleObj>
          </a:graphicData>
        </a:graphic>
      </p:graphicFrame>
      <p:sp>
        <p:nvSpPr>
          <p:cNvPr id="13318" name="Text Box 12"/>
          <p:cNvSpPr txBox="1">
            <a:spLocks noChangeArrowheads="1"/>
          </p:cNvSpPr>
          <p:nvPr/>
        </p:nvSpPr>
        <p:spPr bwMode="auto">
          <a:xfrm>
            <a:off x="2286000" y="5334000"/>
            <a:ext cx="37338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53,96%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45,24%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57,14%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58,18%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7"/>
          <p:cNvSpPr txBox="1">
            <a:spLocks noChangeArrowheads="1"/>
          </p:cNvSpPr>
          <p:nvPr/>
        </p:nvSpPr>
        <p:spPr bwMode="auto">
          <a:xfrm>
            <a:off x="755650" y="6092825"/>
            <a:ext cx="7848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Total de registros recebidos: 255                           Registros recebidos por tipo: 02                                 Total de pontos: 1066,50</a:t>
            </a: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14340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336699"/>
                </a:solidFill>
                <a:latin typeface="Tahoma" pitchFamily="34" charset="0"/>
              </a:rPr>
              <a:t>RTR-3</a:t>
            </a: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                                                   </a:t>
            </a:r>
            <a:r>
              <a:rPr lang="pt-BR" sz="14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4338" name="Object 17"/>
          <p:cNvGraphicFramePr>
            <a:graphicFrameLocks noChangeAspect="1"/>
          </p:cNvGraphicFramePr>
          <p:nvPr/>
        </p:nvGraphicFramePr>
        <p:xfrm>
          <a:off x="757238" y="1843088"/>
          <a:ext cx="7807325" cy="3167062"/>
        </p:xfrm>
        <a:graphic>
          <a:graphicData uri="http://schemas.openxmlformats.org/presentationml/2006/ole">
            <p:oleObj spid="_x0000_s14338" name="Worksheet" r:id="rId3" imgW="8848758" imgH="340986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 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5362" name="Object 16"/>
          <p:cNvGraphicFramePr>
            <a:graphicFrameLocks noChangeAspect="1"/>
          </p:cNvGraphicFramePr>
          <p:nvPr/>
        </p:nvGraphicFramePr>
        <p:xfrm>
          <a:off x="179512" y="2136774"/>
          <a:ext cx="8856984" cy="3668489"/>
        </p:xfrm>
        <a:graphic>
          <a:graphicData uri="http://schemas.openxmlformats.org/presentationml/2006/ole">
            <p:oleObj spid="_x0000_s15362" name="Worksheet" r:id="rId3" imgW="7962900" imgH="4410075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ChangeArrowheads="1"/>
          </p:cNvSpPr>
          <p:nvPr/>
        </p:nvSpPr>
        <p:spPr bwMode="auto">
          <a:xfrm>
            <a:off x="2324100" y="1838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32771" name="Imagem 13" descr="RTR04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1125538"/>
            <a:ext cx="7010400" cy="496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RTR-4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3"/>
          <p:cNvSpPr txBox="1">
            <a:spLocks noChangeArrowheads="1"/>
          </p:cNvSpPr>
          <p:nvPr/>
        </p:nvSpPr>
        <p:spPr bwMode="auto">
          <a:xfrm>
            <a:off x="304800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228600" y="6324600"/>
            <a:ext cx="8991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A RTR-4 possui o total de 135 linhas. No Trimestre 87 linhas foram reclamadas, das quais  são 31 Intra-Região, 22 Inter-Região e 34 da Região Centro. </a:t>
            </a:r>
          </a:p>
        </p:txBody>
      </p:sp>
      <p:graphicFrame>
        <p:nvGraphicFramePr>
          <p:cNvPr id="16386" name="Object 22"/>
          <p:cNvGraphicFramePr>
            <a:graphicFrameLocks noChangeAspect="1"/>
          </p:cNvGraphicFramePr>
          <p:nvPr/>
        </p:nvGraphicFramePr>
        <p:xfrm>
          <a:off x="755650" y="549275"/>
          <a:ext cx="3000375" cy="4924425"/>
        </p:xfrm>
        <a:graphic>
          <a:graphicData uri="http://schemas.openxmlformats.org/presentationml/2006/ole">
            <p:oleObj spid="_x0000_s16386" name="Worksheet" r:id="rId3" imgW="5162653" imgH="8210460" progId="Excel.Sheet.8">
              <p:embed/>
            </p:oleObj>
          </a:graphicData>
        </a:graphic>
      </p:graphicFrame>
      <p:graphicFrame>
        <p:nvGraphicFramePr>
          <p:cNvPr id="16387" name="Object 9"/>
          <p:cNvGraphicFramePr>
            <a:graphicFrameLocks noChangeAspect="1"/>
          </p:cNvGraphicFramePr>
          <p:nvPr/>
        </p:nvGraphicFramePr>
        <p:xfrm>
          <a:off x="4787900" y="549275"/>
          <a:ext cx="3095625" cy="4895850"/>
        </p:xfrm>
        <a:graphic>
          <a:graphicData uri="http://schemas.openxmlformats.org/presentationml/2006/ole">
            <p:oleObj spid="_x0000_s16387" name="Planilha" r:id="rId4" imgW="5162653" imgH="8781960" progId="Excel.Sheet.8">
              <p:embed/>
            </p:oleObj>
          </a:graphicData>
        </a:graphic>
      </p:graphicFrame>
      <p:sp>
        <p:nvSpPr>
          <p:cNvPr id="16390" name="Text Box 13"/>
          <p:cNvSpPr txBox="1">
            <a:spLocks noChangeArrowheads="1"/>
          </p:cNvSpPr>
          <p:nvPr/>
        </p:nvSpPr>
        <p:spPr bwMode="auto">
          <a:xfrm>
            <a:off x="2627313" y="5589588"/>
            <a:ext cx="2971800" cy="85248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900">
                <a:solidFill>
                  <a:schemeClr val="tx1"/>
                </a:solidFill>
              </a:rPr>
              <a:t>Percentual de Linhas Reclamadas: 64,44%</a:t>
            </a:r>
          </a:p>
          <a:p>
            <a:pPr algn="ctr">
              <a:spcBef>
                <a:spcPct val="50000"/>
              </a:spcBef>
            </a:pPr>
            <a:r>
              <a:rPr lang="pt-BR" sz="900">
                <a:solidFill>
                  <a:schemeClr val="tx1"/>
                </a:solidFill>
              </a:rPr>
              <a:t>Intra-Região: 68,89%</a:t>
            </a:r>
          </a:p>
          <a:p>
            <a:pPr algn="ctr">
              <a:spcBef>
                <a:spcPct val="50000"/>
              </a:spcBef>
            </a:pPr>
            <a:r>
              <a:rPr lang="pt-BR" sz="900">
                <a:solidFill>
                  <a:schemeClr val="tx1"/>
                </a:solidFill>
              </a:rPr>
              <a:t> Inter-Região: 47,83%</a:t>
            </a:r>
          </a:p>
          <a:p>
            <a:pPr algn="ctr">
              <a:spcBef>
                <a:spcPct val="50000"/>
              </a:spcBef>
            </a:pPr>
            <a:r>
              <a:rPr lang="pt-BR" sz="900">
                <a:solidFill>
                  <a:schemeClr val="tx1"/>
                </a:solidFill>
              </a:rPr>
              <a:t>Região Centro: 77,27%</a:t>
            </a:r>
            <a:endParaRPr lang="pt-B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</a:t>
            </a:r>
            <a:r>
              <a:rPr lang="pt-BR" sz="14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</a:p>
        </p:txBody>
      </p:sp>
      <p:sp>
        <p:nvSpPr>
          <p:cNvPr id="17412" name="Text Box 7"/>
          <p:cNvSpPr txBox="1">
            <a:spLocks noChangeArrowheads="1"/>
          </p:cNvSpPr>
          <p:nvPr/>
        </p:nvSpPr>
        <p:spPr bwMode="auto">
          <a:xfrm>
            <a:off x="838200" y="6196013"/>
            <a:ext cx="79248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Total de registros recebidos: 496                              Registros recebidos por tipo: 02                                Total de pontos: 3043,85</a:t>
            </a:r>
          </a:p>
        </p:txBody>
      </p:sp>
      <p:graphicFrame>
        <p:nvGraphicFramePr>
          <p:cNvPr id="17410" name="Object 17"/>
          <p:cNvGraphicFramePr>
            <a:graphicFrameLocks noChangeAspect="1"/>
          </p:cNvGraphicFramePr>
          <p:nvPr/>
        </p:nvGraphicFramePr>
        <p:xfrm>
          <a:off x="539750" y="1484313"/>
          <a:ext cx="8208963" cy="3848100"/>
        </p:xfrm>
        <a:graphic>
          <a:graphicData uri="http://schemas.openxmlformats.org/presentationml/2006/ole">
            <p:oleObj spid="_x0000_s17410" name="Planilha" r:id="rId3" imgW="8848758" imgH="384819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8434" name="Object 6"/>
          <p:cNvGraphicFramePr>
            <a:graphicFrameLocks noChangeAspect="1"/>
          </p:cNvGraphicFramePr>
          <p:nvPr/>
        </p:nvGraphicFramePr>
        <p:xfrm>
          <a:off x="0" y="695325"/>
          <a:ext cx="8964613" cy="5716588"/>
        </p:xfrm>
        <a:graphic>
          <a:graphicData uri="http://schemas.openxmlformats.org/presentationml/2006/ole">
            <p:oleObj spid="_x0000_s18434" name="Worksheet" r:id="rId3" imgW="8848725" imgH="409575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ChangeArrowheads="1"/>
          </p:cNvSpPr>
          <p:nvPr/>
        </p:nvSpPr>
        <p:spPr bwMode="auto">
          <a:xfrm>
            <a:off x="2333625" y="1857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33795" name="Imagem 17" descr="RTR05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143000"/>
            <a:ext cx="6934200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RTR-5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0" y="152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19461" name="Text Box 7"/>
          <p:cNvSpPr txBox="1">
            <a:spLocks noChangeArrowheads="1"/>
          </p:cNvSpPr>
          <p:nvPr/>
        </p:nvSpPr>
        <p:spPr bwMode="auto">
          <a:xfrm>
            <a:off x="152400" y="6156325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A RTR-5 possui o total de 138 linhas. No Trimestre 104 linhas foram reclamadas, das quais 53 são Intra-Região, 17 Inter-Região, 33 da Região Centro e 01 BRT-Transoeste.</a:t>
            </a:r>
          </a:p>
        </p:txBody>
      </p:sp>
      <p:graphicFrame>
        <p:nvGraphicFramePr>
          <p:cNvPr id="19458" name="Object 22"/>
          <p:cNvGraphicFramePr>
            <a:graphicFrameLocks noChangeAspect="1"/>
          </p:cNvGraphicFramePr>
          <p:nvPr/>
        </p:nvGraphicFramePr>
        <p:xfrm>
          <a:off x="900113" y="1052513"/>
          <a:ext cx="2924175" cy="4124325"/>
        </p:xfrm>
        <a:graphic>
          <a:graphicData uri="http://schemas.openxmlformats.org/presentationml/2006/ole">
            <p:oleObj spid="_x0000_s19458" name="Planilha" r:id="rId3" imgW="5038640" imgH="6877140" progId="Excel.Sheet.8">
              <p:embed/>
            </p:oleObj>
          </a:graphicData>
        </a:graphic>
      </p:graphicFrame>
      <p:graphicFrame>
        <p:nvGraphicFramePr>
          <p:cNvPr id="19459" name="Object 10"/>
          <p:cNvGraphicFramePr>
            <a:graphicFrameLocks noChangeAspect="1"/>
          </p:cNvGraphicFramePr>
          <p:nvPr/>
        </p:nvGraphicFramePr>
        <p:xfrm>
          <a:off x="5076825" y="1052513"/>
          <a:ext cx="3009900" cy="4105275"/>
        </p:xfrm>
        <a:graphic>
          <a:graphicData uri="http://schemas.openxmlformats.org/presentationml/2006/ole">
            <p:oleObj spid="_x0000_s19459" name="Planilha" r:id="rId4" imgW="5038640" imgH="6867435" progId="Excel.Sheet.8">
              <p:embed/>
            </p:oleObj>
          </a:graphicData>
        </a:graphic>
      </p:graphicFrame>
      <p:sp>
        <p:nvSpPr>
          <p:cNvPr id="19462" name="Text Box 1031"/>
          <p:cNvSpPr txBox="1">
            <a:spLocks noChangeArrowheads="1"/>
          </p:cNvSpPr>
          <p:nvPr/>
        </p:nvSpPr>
        <p:spPr bwMode="auto">
          <a:xfrm>
            <a:off x="2743200" y="5308600"/>
            <a:ext cx="3313113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75,36%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64,63 %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80,95%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94,29%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76200" y="152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20482" name="Object 5"/>
          <p:cNvGraphicFramePr>
            <a:graphicFrameLocks noChangeAspect="1"/>
          </p:cNvGraphicFramePr>
          <p:nvPr/>
        </p:nvGraphicFramePr>
        <p:xfrm>
          <a:off x="2486025" y="1123950"/>
          <a:ext cx="4029075" cy="5200650"/>
        </p:xfrm>
        <a:graphic>
          <a:graphicData uri="http://schemas.openxmlformats.org/presentationml/2006/ole">
            <p:oleObj spid="_x0000_s20482" name="Planilha" r:id="rId3" imgW="5038640" imgH="649596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21508" name="Text Box 7"/>
          <p:cNvSpPr txBox="1">
            <a:spLocks noChangeArrowheads="1"/>
          </p:cNvSpPr>
          <p:nvPr/>
        </p:nvSpPr>
        <p:spPr bwMode="auto">
          <a:xfrm>
            <a:off x="819150" y="6124575"/>
            <a:ext cx="8001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Total de registros recebidos: 491                             Registros recebidos  por tipo: 03                                Total de pontos: 3345,04</a:t>
            </a:r>
          </a:p>
        </p:txBody>
      </p:sp>
      <p:graphicFrame>
        <p:nvGraphicFramePr>
          <p:cNvPr id="21506" name="Object 46"/>
          <p:cNvGraphicFramePr>
            <a:graphicFrameLocks noChangeAspect="1"/>
          </p:cNvGraphicFramePr>
          <p:nvPr/>
        </p:nvGraphicFramePr>
        <p:xfrm>
          <a:off x="604838" y="1482725"/>
          <a:ext cx="8162925" cy="3687763"/>
        </p:xfrm>
        <a:graphic>
          <a:graphicData uri="http://schemas.openxmlformats.org/presentationml/2006/ole">
            <p:oleObj spid="_x0000_s21506" name="Planilha" r:id="rId3" imgW="8848758" imgH="384819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 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22530" name="Object 1040"/>
          <p:cNvGraphicFramePr>
            <a:graphicFrameLocks noChangeAspect="1"/>
          </p:cNvGraphicFramePr>
          <p:nvPr/>
        </p:nvGraphicFramePr>
        <p:xfrm>
          <a:off x="322263" y="1484313"/>
          <a:ext cx="8312150" cy="3933825"/>
        </p:xfrm>
        <a:graphic>
          <a:graphicData uri="http://schemas.openxmlformats.org/presentationml/2006/ole">
            <p:oleObj spid="_x0000_s22530" name="Planilha" r:id="rId3" imgW="8848758" imgH="409566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6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23554" name="Planilha" r:id="rId3" imgW="11606400" imgH="110304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24578" name="Planilha" r:id="rId3" imgW="11606400" imgH="117648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0" y="25400"/>
          <a:ext cx="9144000" cy="6832600"/>
        </p:xfrm>
        <a:graphic>
          <a:graphicData uri="http://schemas.openxmlformats.org/presentationml/2006/ole">
            <p:oleObj spid="_x0000_s25602" name="Planilha" r:id="rId3" imgW="6137280" imgH="586908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26626" name="Planilha" r:id="rId3" imgW="11606400" imgH="117648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3"/>
          <p:cNvGraphicFramePr>
            <a:graphicFrameLocks noChangeAspect="1"/>
          </p:cNvGraphicFramePr>
          <p:nvPr/>
        </p:nvGraphicFramePr>
        <p:xfrm>
          <a:off x="0" y="36513"/>
          <a:ext cx="8540750" cy="6669087"/>
        </p:xfrm>
        <a:graphic>
          <a:graphicData uri="http://schemas.openxmlformats.org/presentationml/2006/ole">
            <p:oleObj spid="_x0000_s27650" name="Planilha" r:id="rId3" imgW="10143000" imgH="6224400" progId="Excel.Sheet.8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CCEC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E2F4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51993</TotalTime>
  <Words>518</Words>
  <Application>Microsoft Office PowerPoint</Application>
  <PresentationFormat>Apresentação na tela (4:3)</PresentationFormat>
  <Paragraphs>76</Paragraphs>
  <Slides>32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3</vt:i4>
      </vt:variant>
      <vt:variant>
        <vt:lpstr>Títulos de slides</vt:lpstr>
      </vt:variant>
      <vt:variant>
        <vt:i4>32</vt:i4>
      </vt:variant>
    </vt:vector>
  </HeadingPairs>
  <TitlesOfParts>
    <vt:vector size="40" baseType="lpstr">
      <vt:lpstr>Arial</vt:lpstr>
      <vt:lpstr>Times New Roman</vt:lpstr>
      <vt:lpstr>Calibri</vt:lpstr>
      <vt:lpstr>Tahoma</vt:lpstr>
      <vt:lpstr>Estrutura padrão</vt:lpstr>
      <vt:lpstr>Planilha do Microsoft Office Excel 97-2003</vt:lpstr>
      <vt:lpstr>Planilha do Microsoft Office Excel</vt:lpstr>
      <vt:lpstr>Planilha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CET-RIO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2102085</dc:creator>
  <cp:lastModifiedBy>02086684</cp:lastModifiedBy>
  <cp:revision>2317</cp:revision>
  <dcterms:created xsi:type="dcterms:W3CDTF">2009-11-26T17:11:22Z</dcterms:created>
  <dcterms:modified xsi:type="dcterms:W3CDTF">2013-11-18T13:36:28Z</dcterms:modified>
</cp:coreProperties>
</file>