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99" r:id="rId3"/>
    <p:sldId id="317" r:id="rId4"/>
    <p:sldId id="597" r:id="rId5"/>
    <p:sldId id="454" r:id="rId6"/>
    <p:sldId id="551" r:id="rId7"/>
    <p:sldId id="487" r:id="rId8"/>
    <p:sldId id="340" r:id="rId9"/>
    <p:sldId id="315" r:id="rId10"/>
    <p:sldId id="596" r:id="rId11"/>
    <p:sldId id="594" r:id="rId12"/>
    <p:sldId id="342" r:id="rId13"/>
    <p:sldId id="354" r:id="rId14"/>
    <p:sldId id="358" r:id="rId15"/>
    <p:sldId id="577" r:id="rId16"/>
    <p:sldId id="344" r:id="rId17"/>
    <p:sldId id="323" r:id="rId18"/>
    <p:sldId id="561" r:id="rId19"/>
    <p:sldId id="598" r:id="rId20"/>
    <p:sldId id="346" r:id="rId21"/>
    <p:sldId id="327" r:id="rId22"/>
    <p:sldId id="592" r:id="rId23"/>
    <p:sldId id="588" r:id="rId24"/>
    <p:sldId id="369" r:id="rId25"/>
    <p:sldId id="370" r:id="rId26"/>
    <p:sldId id="371" r:id="rId27"/>
    <p:sldId id="373" r:id="rId28"/>
    <p:sldId id="374" r:id="rId29"/>
  </p:sldIdLst>
  <p:sldSz cx="9144000" cy="6858000" type="screen4x3"/>
  <p:notesSz cx="6718300" cy="98552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  <a:srgbClr val="CCECFF"/>
    <a:srgbClr val="CCFFFF"/>
    <a:srgbClr val="DDDDDD"/>
    <a:srgbClr val="66CCFF"/>
    <a:srgbClr val="FF00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9481" autoAdjust="0"/>
  </p:normalViewPr>
  <p:slideViewPr>
    <p:cSldViewPr>
      <p:cViewPr>
        <p:scale>
          <a:sx n="100" d="100"/>
          <a:sy n="100" d="100"/>
        </p:scale>
        <p:origin x="-1122" y="210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6825" y="0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6825" y="9363075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D8C504E-B6D6-4CEA-8C61-ED450BD719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238" y="0"/>
            <a:ext cx="29114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BE4F4EA-770B-479F-B331-4511129DCAD2}" type="datetimeFigureOut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3072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1538"/>
            <a:ext cx="5372100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9900"/>
            <a:ext cx="29114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238" y="9359900"/>
            <a:ext cx="29114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6DAD882-5D7C-432E-BE9A-75EEB898A4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44AB1-6709-487B-8174-D8C6EEF8C2C5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B6A05-662D-413E-ADEE-53B93848C74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7E40-0E32-4D5D-A5F4-3D1968494D59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96505-D944-4DAF-8DAA-76D1E21216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B017E-8F3D-4162-A329-E4EEE3AF8191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7BC2B-9E00-41F0-AD35-155AA109E1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3B9AB-562F-4FAF-ABBA-C54CC374858B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986C6-96B1-4322-AF6F-338612A33F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6F273-86BE-4522-8E4C-348B2239817C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A6322-9134-4025-808F-AE850E3F3D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04FCA-D42D-41FD-AB51-FB7A514B13D7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1F2B5-57E4-47FD-943B-B04A10E800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0637A-FF5E-486B-B08C-E802CE9484ED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33336-4DCB-4D36-9015-B951D054D2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442DF-8AB5-4217-9D3F-E94C20F99578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C8A12-3097-40EA-A2BE-17F2C0AF5E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39634-4F50-457C-B5D6-C56CA762846F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36D05-5AFA-4FBB-99F7-CF9788D21B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81FCE-DB61-4922-A913-ABFF3E75FCA3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E0A4-9755-4E33-8E2E-A22B28DF45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8D73A-30DF-4523-99EF-8A5282A58201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0A64-09CE-4927-BB0E-D2091E70BE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685C2-02B8-401A-8AFA-B9AA26094797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6930B-90E6-4796-97DA-18FAC090D4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16B0896-5937-49C1-9A79-63E132A39293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435578F-34F1-4195-BCA3-13DFC3FD22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Planilha_do_Microsoft_Office_Excel_97-20033.xls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Planilha_do_Microsoft_Office_Excel_97-20037.xls"/><Relationship Id="rId5" Type="http://schemas.openxmlformats.org/officeDocument/2006/relationships/oleObject" Target="../embeddings/Planilha_do_Microsoft_Office_Excel_97-20036.xls"/><Relationship Id="rId4" Type="http://schemas.openxmlformats.org/officeDocument/2006/relationships/oleObject" Target="../embeddings/Planilha_do_Microsoft_Office_Excel_97-20035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Planilha_do_Microsoft_Office_Excel_97-200311.xls"/><Relationship Id="rId5" Type="http://schemas.openxmlformats.org/officeDocument/2006/relationships/oleObject" Target="../embeddings/Planilha_do_Microsoft_Office_Excel_97-200310.xls"/><Relationship Id="rId4" Type="http://schemas.openxmlformats.org/officeDocument/2006/relationships/oleObject" Target="../embeddings/Planilha_do_Microsoft_Office_Excel_97-20039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Planilha_do_Microsoft_Office_Excel_97-200316.xls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Planilha_do_Microsoft_Office_Excel_97-200319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Planilha_do_Microsoft_Office_Excel_97-200323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Planilha_do_Microsoft_Office_Excel_97-200328.xls"/><Relationship Id="rId4" Type="http://schemas.openxmlformats.org/officeDocument/2006/relationships/oleObject" Target="../embeddings/Planilha_do_Microsoft_Office_Excel_97-200327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179388" y="3205163"/>
            <a:ext cx="85344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FISCALIZAÇÃO DIRECIONADA</a:t>
            </a:r>
          </a:p>
          <a:p>
            <a:pPr algn="ctr">
              <a:spcBef>
                <a:spcPct val="50000"/>
              </a:spcBef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NÍVEL DE SERVIÇO</a:t>
            </a:r>
          </a:p>
          <a:p>
            <a:pPr algn="ctr">
              <a:spcBef>
                <a:spcPct val="50000"/>
              </a:spcBef>
              <a:defRPr/>
            </a:pPr>
            <a:r>
              <a:rPr lang="pt-BR" sz="28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II – Nº </a:t>
            </a:r>
            <a:r>
              <a:rPr lang="pt-BR" sz="28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05</a:t>
            </a:r>
            <a:endParaRPr lang="pt-BR" sz="2800" b="1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24581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031" name="Text Box 32"/>
          <p:cNvSpPr txBox="1">
            <a:spLocks noChangeArrowheads="1"/>
          </p:cNvSpPr>
          <p:nvPr/>
        </p:nvSpPr>
        <p:spPr bwMode="auto">
          <a:xfrm>
            <a:off x="468313" y="6613525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395288" y="836613"/>
          <a:ext cx="2736850" cy="4392612"/>
        </p:xfrm>
        <a:graphic>
          <a:graphicData uri="http://schemas.openxmlformats.org/presentationml/2006/ole">
            <p:oleObj spid="_x0000_s1026" name="Planilha" r:id="rId3" imgW="5276804" imgH="6267318" progId="Excel.Sheet.8">
              <p:embed/>
            </p:oleObj>
          </a:graphicData>
        </a:graphic>
      </p:graphicFrame>
      <p:sp>
        <p:nvSpPr>
          <p:cNvPr id="1032" name="Text Box 1031"/>
          <p:cNvSpPr txBox="1">
            <a:spLocks noChangeArrowheads="1"/>
          </p:cNvSpPr>
          <p:nvPr/>
        </p:nvSpPr>
        <p:spPr bwMode="auto">
          <a:xfrm>
            <a:off x="2916238" y="5445125"/>
            <a:ext cx="3311525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Classificação Final apresenta o resultado da aplicação da metodologia nos meses de março, abril e maio de 2013. 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>
                <a:solidFill>
                  <a:srgbClr val="003366"/>
                </a:solidFill>
                <a:latin typeface="Tahoma" pitchFamily="34" charset="0"/>
              </a:rPr>
              <a:t>23,70% 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e a tolerância é de </a:t>
            </a:r>
            <a:r>
              <a:rPr lang="pt-BR" sz="1000" b="1">
                <a:solidFill>
                  <a:srgbClr val="003366"/>
                </a:solidFill>
                <a:latin typeface="Tahoma" pitchFamily="34" charset="0"/>
              </a:rPr>
              <a:t>26,07%</a:t>
            </a:r>
            <a:endParaRPr lang="pt-BR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027" name="Object 22"/>
          <p:cNvGraphicFramePr>
            <a:graphicFrameLocks noChangeAspect="1"/>
          </p:cNvGraphicFramePr>
          <p:nvPr/>
        </p:nvGraphicFramePr>
        <p:xfrm>
          <a:off x="3203575" y="836613"/>
          <a:ext cx="2736850" cy="4392612"/>
        </p:xfrm>
        <a:graphic>
          <a:graphicData uri="http://schemas.openxmlformats.org/presentationml/2006/ole">
            <p:oleObj spid="_x0000_s1027" name="Planilha" r:id="rId4" imgW="5276804" imgH="6486504" progId="Excel.Sheet.8">
              <p:embed/>
            </p:oleObj>
          </a:graphicData>
        </a:graphic>
      </p:graphicFrame>
      <p:graphicFrame>
        <p:nvGraphicFramePr>
          <p:cNvPr id="1028" name="Object 22"/>
          <p:cNvGraphicFramePr>
            <a:graphicFrameLocks noChangeAspect="1"/>
          </p:cNvGraphicFramePr>
          <p:nvPr/>
        </p:nvGraphicFramePr>
        <p:xfrm>
          <a:off x="6011863" y="836613"/>
          <a:ext cx="2736850" cy="4392612"/>
        </p:xfrm>
        <a:graphic>
          <a:graphicData uri="http://schemas.openxmlformats.org/presentationml/2006/ole">
            <p:oleObj spid="_x0000_s1028" name="Planilha" r:id="rId5" imgW="5276804" imgH="5724481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3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LINHAS ABAIXO DA TOLERÂNCIA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2055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2050" name="Object 22"/>
          <p:cNvGraphicFramePr>
            <a:graphicFrameLocks noChangeAspect="1"/>
          </p:cNvGraphicFramePr>
          <p:nvPr/>
        </p:nvGraphicFramePr>
        <p:xfrm>
          <a:off x="395288" y="1268413"/>
          <a:ext cx="1873250" cy="4681537"/>
        </p:xfrm>
        <a:graphic>
          <a:graphicData uri="http://schemas.openxmlformats.org/presentationml/2006/ole">
            <p:oleObj spid="_x0000_s2050" name="Planilha" r:id="rId3" imgW="1762174" imgH="5724481" progId="Excel.Sheet.8">
              <p:embed/>
            </p:oleObj>
          </a:graphicData>
        </a:graphic>
      </p:graphicFrame>
      <p:graphicFrame>
        <p:nvGraphicFramePr>
          <p:cNvPr id="2051" name="Object 22"/>
          <p:cNvGraphicFramePr>
            <a:graphicFrameLocks noChangeAspect="1"/>
          </p:cNvGraphicFramePr>
          <p:nvPr/>
        </p:nvGraphicFramePr>
        <p:xfrm>
          <a:off x="2411413" y="1268413"/>
          <a:ext cx="1873250" cy="4681537"/>
        </p:xfrm>
        <a:graphic>
          <a:graphicData uri="http://schemas.openxmlformats.org/presentationml/2006/ole">
            <p:oleObj spid="_x0000_s2051" name="Planilha" r:id="rId4" imgW="1762174" imgH="5724481" progId="Excel.Sheet.8">
              <p:embed/>
            </p:oleObj>
          </a:graphicData>
        </a:graphic>
      </p:graphicFrame>
      <p:graphicFrame>
        <p:nvGraphicFramePr>
          <p:cNvPr id="2052" name="Object 22"/>
          <p:cNvGraphicFramePr>
            <a:graphicFrameLocks noChangeAspect="1"/>
          </p:cNvGraphicFramePr>
          <p:nvPr/>
        </p:nvGraphicFramePr>
        <p:xfrm>
          <a:off x="4427538" y="1268413"/>
          <a:ext cx="1873250" cy="4681537"/>
        </p:xfrm>
        <a:graphic>
          <a:graphicData uri="http://schemas.openxmlformats.org/presentationml/2006/ole">
            <p:oleObj spid="_x0000_s2052" name="Planilha" r:id="rId5" imgW="1762174" imgH="5724481" progId="Excel.Sheet.8">
              <p:embed/>
            </p:oleObj>
          </a:graphicData>
        </a:graphic>
      </p:graphicFrame>
      <p:graphicFrame>
        <p:nvGraphicFramePr>
          <p:cNvPr id="2053" name="Object 22"/>
          <p:cNvGraphicFramePr>
            <a:graphicFrameLocks noChangeAspect="1"/>
          </p:cNvGraphicFramePr>
          <p:nvPr/>
        </p:nvGraphicFramePr>
        <p:xfrm>
          <a:off x="6443663" y="1268413"/>
          <a:ext cx="1873250" cy="4681537"/>
        </p:xfrm>
        <a:graphic>
          <a:graphicData uri="http://schemas.openxmlformats.org/presentationml/2006/ole">
            <p:oleObj spid="_x0000_s2053" name="Planilha" r:id="rId6" imgW="1762174" imgH="5724481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3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LINHAS ABAIXO DA TOLERÂNCIA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3079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3074" name="Object 22"/>
          <p:cNvGraphicFramePr>
            <a:graphicFrameLocks noChangeAspect="1"/>
          </p:cNvGraphicFramePr>
          <p:nvPr/>
        </p:nvGraphicFramePr>
        <p:xfrm>
          <a:off x="468313" y="1052513"/>
          <a:ext cx="1944687" cy="4826000"/>
        </p:xfrm>
        <a:graphic>
          <a:graphicData uri="http://schemas.openxmlformats.org/presentationml/2006/ole">
            <p:oleObj spid="_x0000_s3074" name="Planilha" r:id="rId3" imgW="1762174" imgH="5724481" progId="Excel.Sheet.8">
              <p:embed/>
            </p:oleObj>
          </a:graphicData>
        </a:graphic>
      </p:graphicFrame>
      <p:graphicFrame>
        <p:nvGraphicFramePr>
          <p:cNvPr id="3075" name="Object 22"/>
          <p:cNvGraphicFramePr>
            <a:graphicFrameLocks noChangeAspect="1"/>
          </p:cNvGraphicFramePr>
          <p:nvPr/>
        </p:nvGraphicFramePr>
        <p:xfrm>
          <a:off x="2484438" y="1052513"/>
          <a:ext cx="1944687" cy="4826000"/>
        </p:xfrm>
        <a:graphic>
          <a:graphicData uri="http://schemas.openxmlformats.org/presentationml/2006/ole">
            <p:oleObj spid="_x0000_s3075" name="Planilha" r:id="rId4" imgW="1762174" imgH="5724481" progId="Excel.Sheet.8">
              <p:embed/>
            </p:oleObj>
          </a:graphicData>
        </a:graphic>
      </p:graphicFrame>
      <p:graphicFrame>
        <p:nvGraphicFramePr>
          <p:cNvPr id="3076" name="Object 22"/>
          <p:cNvGraphicFramePr>
            <a:graphicFrameLocks noChangeAspect="1"/>
          </p:cNvGraphicFramePr>
          <p:nvPr/>
        </p:nvGraphicFramePr>
        <p:xfrm>
          <a:off x="4500563" y="1052513"/>
          <a:ext cx="1944687" cy="4826000"/>
        </p:xfrm>
        <a:graphic>
          <a:graphicData uri="http://schemas.openxmlformats.org/presentationml/2006/ole">
            <p:oleObj spid="_x0000_s3076" name="Planilha" r:id="rId5" imgW="1762174" imgH="5724481" progId="Excel.Sheet.8">
              <p:embed/>
            </p:oleObj>
          </a:graphicData>
        </a:graphic>
      </p:graphicFrame>
      <p:graphicFrame>
        <p:nvGraphicFramePr>
          <p:cNvPr id="3077" name="Object 22"/>
          <p:cNvGraphicFramePr>
            <a:graphicFrameLocks noChangeAspect="1"/>
          </p:cNvGraphicFramePr>
          <p:nvPr/>
        </p:nvGraphicFramePr>
        <p:xfrm>
          <a:off x="6516688" y="1050925"/>
          <a:ext cx="2155825" cy="4826000"/>
        </p:xfrm>
        <a:graphic>
          <a:graphicData uri="http://schemas.openxmlformats.org/presentationml/2006/ole">
            <p:oleObj spid="_x0000_s3077" name="Planilha" r:id="rId6" imgW="1952752" imgH="5924502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Resumo das Dez Linhas mais Reclamadas                       Nível de Serviço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/>
        </p:nvGraphicFramePr>
        <p:xfrm>
          <a:off x="900113" y="1052513"/>
          <a:ext cx="7581900" cy="3784600"/>
        </p:xfrm>
        <a:graphic>
          <a:graphicData uri="http://schemas.openxmlformats.org/presentationml/2006/ole">
            <p:oleObj spid="_x0000_s4098" name="Planilha" r:id="rId3" imgW="5838821" imgH="1790739" progId="Excel.Sheet.8">
              <p:embed/>
            </p:oleObj>
          </a:graphicData>
        </a:graphic>
      </p:graphicFrame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81000" y="5516563"/>
            <a:ext cx="843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chemeClr val="tx1"/>
                </a:solidFill>
              </a:rPr>
              <a:t>Dados relativos ao Trimestre de  Março, Abril e Maio de 2013.</a:t>
            </a:r>
            <a:endParaRPr lang="pt-BR" sz="1000">
              <a:solidFill>
                <a:schemeClr val="tx1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pt-BR" sz="900">
              <a:solidFill>
                <a:srgbClr val="0000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TOTAL DE REGISTROS RECEBIDOS                                          Por Tipo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323850" y="6124575"/>
            <a:ext cx="87122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 Total de registros recebidos: 1410                               Registros recebidos  por tipo: 03                                  Total de pontos: 7.963,86      </a:t>
            </a:r>
          </a:p>
        </p:txBody>
      </p:sp>
      <p:graphicFrame>
        <p:nvGraphicFramePr>
          <p:cNvPr id="5122" name="Object 17"/>
          <p:cNvGraphicFramePr>
            <a:graphicFrameLocks noChangeAspect="1"/>
          </p:cNvGraphicFramePr>
          <p:nvPr/>
        </p:nvGraphicFramePr>
        <p:xfrm>
          <a:off x="292100" y="1004888"/>
          <a:ext cx="8528050" cy="4848225"/>
        </p:xfrm>
        <a:graphic>
          <a:graphicData uri="http://schemas.openxmlformats.org/presentationml/2006/ole">
            <p:oleObj spid="_x0000_s5122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TOTAL DE REGISTROS RECEBIDOS                                       Por Grupo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611188" y="6196013"/>
            <a:ext cx="79216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As multas são classificadas pelo Grupo E (Empresa). O nível varia conforme a gravidade da infração E1 (mais grave) até E4 </a:t>
            </a:r>
          </a:p>
        </p:txBody>
      </p:sp>
      <p:graphicFrame>
        <p:nvGraphicFramePr>
          <p:cNvPr id="6146" name="Object 16"/>
          <p:cNvGraphicFramePr>
            <a:graphicFrameLocks noChangeAspect="1"/>
          </p:cNvGraphicFramePr>
          <p:nvPr/>
        </p:nvGraphicFramePr>
        <p:xfrm>
          <a:off x="539750" y="1052513"/>
          <a:ext cx="8240713" cy="4514850"/>
        </p:xfrm>
        <a:graphic>
          <a:graphicData uri="http://schemas.openxmlformats.org/presentationml/2006/ole">
            <p:oleObj spid="_x0000_s6146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5604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7170" name="Object 329"/>
          <p:cNvGraphicFramePr>
            <a:graphicFrameLocks noChangeAspect="1"/>
          </p:cNvGraphicFramePr>
          <p:nvPr/>
        </p:nvGraphicFramePr>
        <p:xfrm>
          <a:off x="395288" y="908050"/>
          <a:ext cx="3090862" cy="4711700"/>
        </p:xfrm>
        <a:graphic>
          <a:graphicData uri="http://schemas.openxmlformats.org/presentationml/2006/ole">
            <p:oleObj spid="_x0000_s7170" name="Planilha" r:id="rId3" imgW="5629347" imgH="8696450" progId="Excel.Sheet.8">
              <p:embed/>
            </p:oleObj>
          </a:graphicData>
        </a:graphic>
      </p:graphicFrame>
      <p:sp>
        <p:nvSpPr>
          <p:cNvPr id="7173" name="Text Box 1031"/>
          <p:cNvSpPr txBox="1">
            <a:spLocks noChangeArrowheads="1"/>
          </p:cNvSpPr>
          <p:nvPr/>
        </p:nvSpPr>
        <p:spPr bwMode="auto">
          <a:xfrm>
            <a:off x="6759575" y="2420938"/>
            <a:ext cx="2133600" cy="177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Percentual de Linhas Reclamadas: 61,98%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Intra-Região: 60,34%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Inter-Região: 76.67%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Região Centro: 51,51%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</a:t>
            </a: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85693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RTR-2 possui o total de 121 linhas. No Trimestre 75 linhas foram reclamadas, das quais  são 35 Intra-Região, 23 Inter-Região e 17 da Região Centro. </a:t>
            </a:r>
          </a:p>
        </p:txBody>
      </p:sp>
      <p:graphicFrame>
        <p:nvGraphicFramePr>
          <p:cNvPr id="7171" name="Object 329"/>
          <p:cNvGraphicFramePr>
            <a:graphicFrameLocks noChangeAspect="1"/>
          </p:cNvGraphicFramePr>
          <p:nvPr/>
        </p:nvGraphicFramePr>
        <p:xfrm>
          <a:off x="3563938" y="908050"/>
          <a:ext cx="3095625" cy="4681538"/>
        </p:xfrm>
        <a:graphic>
          <a:graphicData uri="http://schemas.openxmlformats.org/presentationml/2006/ole">
            <p:oleObj spid="_x0000_s7171" name="Planilha" r:id="rId4" imgW="5629347" imgH="892481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RTR-2</a:t>
            </a: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                                                   </a:t>
            </a:r>
            <a:r>
              <a:rPr lang="pt-BR" sz="1400" u="sng">
                <a:solidFill>
                  <a:srgbClr val="003366"/>
                </a:solidFill>
                <a:latin typeface="Tahoma" pitchFamily="34" charset="0"/>
              </a:rPr>
              <a:t>TOTAL DE REGISTROS POR TIPO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26627" name="Text Box 7"/>
          <p:cNvSpPr txBox="1">
            <a:spLocks noChangeArrowheads="1"/>
          </p:cNvSpPr>
          <p:nvPr/>
        </p:nvSpPr>
        <p:spPr bwMode="auto">
          <a:xfrm>
            <a:off x="755650" y="6092825"/>
            <a:ext cx="7848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Total de registros recebidos: 256                         Registros recebidos por tipo:  01                                  Total de pontos: 1.394,36</a:t>
            </a:r>
          </a:p>
        </p:txBody>
      </p:sp>
      <p:sp>
        <p:nvSpPr>
          <p:cNvPr id="26628" name="AutoShape 8"/>
          <p:cNvSpPr>
            <a:spLocks noChangeAspect="1" noChangeArrowheads="1" noTextEdit="1"/>
          </p:cNvSpPr>
          <p:nvPr/>
        </p:nvSpPr>
        <p:spPr bwMode="auto">
          <a:xfrm>
            <a:off x="684213" y="1412875"/>
            <a:ext cx="7848600" cy="430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29" name="Rectangle 10"/>
          <p:cNvSpPr>
            <a:spLocks noChangeArrowheads="1"/>
          </p:cNvSpPr>
          <p:nvPr/>
        </p:nvSpPr>
        <p:spPr bwMode="auto">
          <a:xfrm>
            <a:off x="1047750" y="1624013"/>
            <a:ext cx="7358063" cy="37338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0" name="Rectangle 11"/>
          <p:cNvSpPr>
            <a:spLocks noChangeArrowheads="1"/>
          </p:cNvSpPr>
          <p:nvPr/>
        </p:nvSpPr>
        <p:spPr bwMode="auto">
          <a:xfrm>
            <a:off x="1047750" y="1624013"/>
            <a:ext cx="7358063" cy="3733800"/>
          </a:xfrm>
          <a:prstGeom prst="rect">
            <a:avLst/>
          </a:prstGeom>
          <a:noFill/>
          <a:ln w="7938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1" name="Rectangle 12"/>
          <p:cNvSpPr>
            <a:spLocks noChangeArrowheads="1"/>
          </p:cNvSpPr>
          <p:nvPr/>
        </p:nvSpPr>
        <p:spPr bwMode="auto">
          <a:xfrm>
            <a:off x="3252788" y="2181225"/>
            <a:ext cx="2940050" cy="3176588"/>
          </a:xfrm>
          <a:prstGeom prst="rect">
            <a:avLst/>
          </a:prstGeom>
          <a:solidFill>
            <a:srgbClr val="00008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2" name="Line 13"/>
          <p:cNvSpPr>
            <a:spLocks noChangeShapeType="1"/>
          </p:cNvSpPr>
          <p:nvPr/>
        </p:nvSpPr>
        <p:spPr bwMode="auto">
          <a:xfrm>
            <a:off x="1047750" y="1624013"/>
            <a:ext cx="0" cy="37338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3" name="Line 14"/>
          <p:cNvSpPr>
            <a:spLocks noChangeShapeType="1"/>
          </p:cNvSpPr>
          <p:nvPr/>
        </p:nvSpPr>
        <p:spPr bwMode="auto">
          <a:xfrm>
            <a:off x="1022350" y="5357813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4" name="Line 15"/>
          <p:cNvSpPr>
            <a:spLocks noChangeShapeType="1"/>
          </p:cNvSpPr>
          <p:nvPr/>
        </p:nvSpPr>
        <p:spPr bwMode="auto">
          <a:xfrm>
            <a:off x="1022350" y="4733925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5" name="Line 16"/>
          <p:cNvSpPr>
            <a:spLocks noChangeShapeType="1"/>
          </p:cNvSpPr>
          <p:nvPr/>
        </p:nvSpPr>
        <p:spPr bwMode="auto">
          <a:xfrm>
            <a:off x="1022350" y="4116388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6" name="Line 17"/>
          <p:cNvSpPr>
            <a:spLocks noChangeShapeType="1"/>
          </p:cNvSpPr>
          <p:nvPr/>
        </p:nvSpPr>
        <p:spPr bwMode="auto">
          <a:xfrm>
            <a:off x="1022350" y="3490913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7" name="Line 18"/>
          <p:cNvSpPr>
            <a:spLocks noChangeShapeType="1"/>
          </p:cNvSpPr>
          <p:nvPr/>
        </p:nvSpPr>
        <p:spPr bwMode="auto">
          <a:xfrm>
            <a:off x="1022350" y="2865438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8" name="Line 19"/>
          <p:cNvSpPr>
            <a:spLocks noChangeShapeType="1"/>
          </p:cNvSpPr>
          <p:nvPr/>
        </p:nvSpPr>
        <p:spPr bwMode="auto">
          <a:xfrm>
            <a:off x="1022350" y="2249488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39" name="Line 20"/>
          <p:cNvSpPr>
            <a:spLocks noChangeShapeType="1"/>
          </p:cNvSpPr>
          <p:nvPr/>
        </p:nvSpPr>
        <p:spPr bwMode="auto">
          <a:xfrm>
            <a:off x="1022350" y="1624013"/>
            <a:ext cx="254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40" name="Line 21"/>
          <p:cNvSpPr>
            <a:spLocks noChangeShapeType="1"/>
          </p:cNvSpPr>
          <p:nvPr/>
        </p:nvSpPr>
        <p:spPr bwMode="auto">
          <a:xfrm>
            <a:off x="1047750" y="5357813"/>
            <a:ext cx="7358063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41" name="Line 22"/>
          <p:cNvSpPr>
            <a:spLocks noChangeShapeType="1"/>
          </p:cNvSpPr>
          <p:nvPr/>
        </p:nvSpPr>
        <p:spPr bwMode="auto">
          <a:xfrm flipV="1">
            <a:off x="1047750" y="5357813"/>
            <a:ext cx="0" cy="25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42" name="Line 23"/>
          <p:cNvSpPr>
            <a:spLocks noChangeShapeType="1"/>
          </p:cNvSpPr>
          <p:nvPr/>
        </p:nvSpPr>
        <p:spPr bwMode="auto">
          <a:xfrm flipV="1">
            <a:off x="8405813" y="5357813"/>
            <a:ext cx="0" cy="25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6643" name="Rectangle 24"/>
          <p:cNvSpPr>
            <a:spLocks noChangeArrowheads="1"/>
          </p:cNvSpPr>
          <p:nvPr/>
        </p:nvSpPr>
        <p:spPr bwMode="auto">
          <a:xfrm>
            <a:off x="4646613" y="2012950"/>
            <a:ext cx="2333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256</a:t>
            </a:r>
          </a:p>
        </p:txBody>
      </p:sp>
      <p:sp>
        <p:nvSpPr>
          <p:cNvPr id="26644" name="Rectangle 25"/>
          <p:cNvSpPr>
            <a:spLocks noChangeArrowheads="1"/>
          </p:cNvSpPr>
          <p:nvPr/>
        </p:nvSpPr>
        <p:spPr bwMode="auto">
          <a:xfrm>
            <a:off x="928688" y="5299075"/>
            <a:ext cx="49212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0</a:t>
            </a:r>
            <a:endParaRPr lang="pt-BR"/>
          </a:p>
        </p:txBody>
      </p:sp>
      <p:sp>
        <p:nvSpPr>
          <p:cNvPr id="26645" name="Rectangle 26"/>
          <p:cNvSpPr>
            <a:spLocks noChangeArrowheads="1"/>
          </p:cNvSpPr>
          <p:nvPr/>
        </p:nvSpPr>
        <p:spPr bwMode="auto">
          <a:xfrm>
            <a:off x="877888" y="4673600"/>
            <a:ext cx="98425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50</a:t>
            </a:r>
            <a:endParaRPr lang="pt-BR"/>
          </a:p>
        </p:txBody>
      </p:sp>
      <p:sp>
        <p:nvSpPr>
          <p:cNvPr id="26646" name="Rectangle 27"/>
          <p:cNvSpPr>
            <a:spLocks noChangeArrowheads="1"/>
          </p:cNvSpPr>
          <p:nvPr/>
        </p:nvSpPr>
        <p:spPr bwMode="auto">
          <a:xfrm>
            <a:off x="827088" y="4057650"/>
            <a:ext cx="147637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100</a:t>
            </a:r>
            <a:endParaRPr lang="pt-BR"/>
          </a:p>
        </p:txBody>
      </p:sp>
      <p:sp>
        <p:nvSpPr>
          <p:cNvPr id="26647" name="Rectangle 28"/>
          <p:cNvSpPr>
            <a:spLocks noChangeArrowheads="1"/>
          </p:cNvSpPr>
          <p:nvPr/>
        </p:nvSpPr>
        <p:spPr bwMode="auto">
          <a:xfrm>
            <a:off x="827088" y="3432175"/>
            <a:ext cx="147637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150</a:t>
            </a:r>
            <a:endParaRPr lang="pt-BR"/>
          </a:p>
        </p:txBody>
      </p:sp>
      <p:sp>
        <p:nvSpPr>
          <p:cNvPr id="26648" name="Rectangle 29"/>
          <p:cNvSpPr>
            <a:spLocks noChangeArrowheads="1"/>
          </p:cNvSpPr>
          <p:nvPr/>
        </p:nvSpPr>
        <p:spPr bwMode="auto">
          <a:xfrm>
            <a:off x="827088" y="2806700"/>
            <a:ext cx="147637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200</a:t>
            </a:r>
            <a:endParaRPr lang="pt-BR"/>
          </a:p>
        </p:txBody>
      </p:sp>
      <p:sp>
        <p:nvSpPr>
          <p:cNvPr id="26649" name="Rectangle 30"/>
          <p:cNvSpPr>
            <a:spLocks noChangeArrowheads="1"/>
          </p:cNvSpPr>
          <p:nvPr/>
        </p:nvSpPr>
        <p:spPr bwMode="auto">
          <a:xfrm>
            <a:off x="827088" y="2190750"/>
            <a:ext cx="147637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250</a:t>
            </a:r>
            <a:endParaRPr lang="pt-BR"/>
          </a:p>
        </p:txBody>
      </p:sp>
      <p:sp>
        <p:nvSpPr>
          <p:cNvPr id="26650" name="Rectangle 31"/>
          <p:cNvSpPr>
            <a:spLocks noChangeArrowheads="1"/>
          </p:cNvSpPr>
          <p:nvPr/>
        </p:nvSpPr>
        <p:spPr bwMode="auto">
          <a:xfrm>
            <a:off x="827088" y="1565275"/>
            <a:ext cx="147637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700"/>
              <a:t>300</a:t>
            </a:r>
            <a:endParaRPr lang="pt-BR"/>
          </a:p>
        </p:txBody>
      </p:sp>
      <p:sp>
        <p:nvSpPr>
          <p:cNvPr id="26651" name="Rectangle 32"/>
          <p:cNvSpPr>
            <a:spLocks noChangeArrowheads="1"/>
          </p:cNvSpPr>
          <p:nvPr/>
        </p:nvSpPr>
        <p:spPr bwMode="auto">
          <a:xfrm>
            <a:off x="4705350" y="5434013"/>
            <a:ext cx="2317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17,I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57200" y="4508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RTR-2 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8194" name="Object 8"/>
          <p:cNvGraphicFramePr>
            <a:graphicFrameLocks noChangeAspect="1"/>
          </p:cNvGraphicFramePr>
          <p:nvPr/>
        </p:nvGraphicFramePr>
        <p:xfrm>
          <a:off x="466725" y="1381125"/>
          <a:ext cx="8286750" cy="4533900"/>
        </p:xfrm>
        <a:graphic>
          <a:graphicData uri="http://schemas.openxmlformats.org/presentationml/2006/ole">
            <p:oleObj spid="_x0000_s8194" name="Gráfico" r:id="rId3" imgW="8848662" imgH="4819664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7651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381000" y="163513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9221" name="Text Box 1031"/>
          <p:cNvSpPr txBox="1">
            <a:spLocks noChangeArrowheads="1"/>
          </p:cNvSpPr>
          <p:nvPr/>
        </p:nvSpPr>
        <p:spPr bwMode="auto">
          <a:xfrm>
            <a:off x="6659563" y="2227263"/>
            <a:ext cx="2016125" cy="177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Percentual de Linhas Reclamadas: 37,67%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Intra-Região: 41,67%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Inter-Região: 46,30%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Região Centro: 30,69%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95288" y="5876925"/>
            <a:ext cx="83534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RTR-3 possui o total de 215 linhas. No Trimestre 81 linhas foram reclamadas, das quais 25 são Intra-Região, 25 Inter-Região e 31 da Região Centro. 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9218" name="Object 22"/>
          <p:cNvGraphicFramePr>
            <a:graphicFrameLocks noChangeAspect="1"/>
          </p:cNvGraphicFramePr>
          <p:nvPr/>
        </p:nvGraphicFramePr>
        <p:xfrm>
          <a:off x="395288" y="981075"/>
          <a:ext cx="3024187" cy="4464050"/>
        </p:xfrm>
        <a:graphic>
          <a:graphicData uri="http://schemas.openxmlformats.org/presentationml/2006/ole">
            <p:oleObj spid="_x0000_s9218" name="Planilha" r:id="rId3" imgW="5114840" imgH="8172509" progId="Excel.Sheet.8">
              <p:embed/>
            </p:oleObj>
          </a:graphicData>
        </a:graphic>
      </p:graphicFrame>
      <p:graphicFrame>
        <p:nvGraphicFramePr>
          <p:cNvPr id="9219" name="Object 22"/>
          <p:cNvGraphicFramePr>
            <a:graphicFrameLocks noChangeAspect="1"/>
          </p:cNvGraphicFramePr>
          <p:nvPr/>
        </p:nvGraphicFramePr>
        <p:xfrm>
          <a:off x="3492500" y="981075"/>
          <a:ext cx="3024188" cy="4464050"/>
        </p:xfrm>
        <a:graphic>
          <a:graphicData uri="http://schemas.openxmlformats.org/presentationml/2006/ole">
            <p:oleObj spid="_x0000_s9219" name="Planilha" r:id="rId4" imgW="5114840" imgH="76391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755650" y="6092825"/>
            <a:ext cx="7848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Total de registros recebidos: 234                            Registros recebidos por tipo: 02                                    Total de pontos: 989,39 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RTR-3</a:t>
            </a: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                                                   </a:t>
            </a:r>
            <a:r>
              <a:rPr lang="pt-BR" sz="1400" u="sng">
                <a:solidFill>
                  <a:srgbClr val="003366"/>
                </a:solidFill>
                <a:latin typeface="Tahoma" pitchFamily="34" charset="0"/>
              </a:rPr>
              <a:t>TOTAL DE REGISTROS POR TIPO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0242" name="Object 16"/>
          <p:cNvGraphicFramePr>
            <a:graphicFrameLocks noChangeAspect="1"/>
          </p:cNvGraphicFramePr>
          <p:nvPr/>
        </p:nvGraphicFramePr>
        <p:xfrm>
          <a:off x="438150" y="1266825"/>
          <a:ext cx="8286750" cy="4533900"/>
        </p:xfrm>
        <a:graphic>
          <a:graphicData uri="http://schemas.openxmlformats.org/presentationml/2006/ole">
            <p:oleObj spid="_x0000_s10242" name="Gráfico" r:id="rId3" imgW="8848662" imgH="4819664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RTR-3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1266" name="Object 15"/>
          <p:cNvGraphicFramePr>
            <a:graphicFrameLocks noChangeAspect="1"/>
          </p:cNvGraphicFramePr>
          <p:nvPr/>
        </p:nvGraphicFramePr>
        <p:xfrm>
          <a:off x="677863" y="1125538"/>
          <a:ext cx="7639050" cy="4751387"/>
        </p:xfrm>
        <a:graphic>
          <a:graphicData uri="http://schemas.openxmlformats.org/presentationml/2006/ole">
            <p:oleObj spid="_x0000_s11266" name="Gráfico" r:id="rId3" imgW="8781986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8675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450850" y="6092825"/>
            <a:ext cx="8153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RTR-4 possui o total de 152 linhas. No Trimestre 76 linhas foram reclamadas, das quais  são 19 Intra-Região, 25 Inter-Região e 32 da Região Centro. </a:t>
            </a:r>
          </a:p>
        </p:txBody>
      </p:sp>
      <p:sp>
        <p:nvSpPr>
          <p:cNvPr id="12294" name="Text Box 1031"/>
          <p:cNvSpPr txBox="1">
            <a:spLocks noChangeArrowheads="1"/>
          </p:cNvSpPr>
          <p:nvPr/>
        </p:nvSpPr>
        <p:spPr bwMode="auto">
          <a:xfrm>
            <a:off x="6732588" y="2565400"/>
            <a:ext cx="1871662" cy="154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Percentual de Linhas Reclamadas: 50%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Intra-Região: 37,25%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Inter-Região: 50%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Região Centro: 62,74%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      </a:t>
            </a:r>
          </a:p>
        </p:txBody>
      </p:sp>
      <p:graphicFrame>
        <p:nvGraphicFramePr>
          <p:cNvPr id="12290" name="Object 22"/>
          <p:cNvGraphicFramePr>
            <a:graphicFrameLocks noChangeAspect="1"/>
          </p:cNvGraphicFramePr>
          <p:nvPr/>
        </p:nvGraphicFramePr>
        <p:xfrm>
          <a:off x="468313" y="1196975"/>
          <a:ext cx="2843212" cy="4357688"/>
        </p:xfrm>
        <a:graphic>
          <a:graphicData uri="http://schemas.openxmlformats.org/presentationml/2006/ole">
            <p:oleObj spid="_x0000_s12290" name="Planilha" r:id="rId3" imgW="5162619" imgH="7601060" progId="Excel.Sheet.8">
              <p:embed/>
            </p:oleObj>
          </a:graphicData>
        </a:graphic>
      </p:graphicFrame>
      <p:graphicFrame>
        <p:nvGraphicFramePr>
          <p:cNvPr id="12291" name="Object 22"/>
          <p:cNvGraphicFramePr>
            <a:graphicFrameLocks noChangeAspect="1"/>
          </p:cNvGraphicFramePr>
          <p:nvPr/>
        </p:nvGraphicFramePr>
        <p:xfrm>
          <a:off x="3384550" y="1196975"/>
          <a:ext cx="2847975" cy="4319588"/>
        </p:xfrm>
        <a:graphic>
          <a:graphicData uri="http://schemas.openxmlformats.org/presentationml/2006/ole">
            <p:oleObj spid="_x0000_s12291" name="Planilha" r:id="rId4" imgW="5162619" imgH="725797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RTR-4                                                  </a:t>
            </a:r>
            <a:r>
              <a:rPr lang="pt-BR" sz="1400" u="sng">
                <a:solidFill>
                  <a:srgbClr val="003366"/>
                </a:solidFill>
                <a:latin typeface="Tahoma" pitchFamily="34" charset="0"/>
              </a:rPr>
              <a:t>TOTAL DE REGISTROS POR TIPO</a:t>
            </a: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838200" y="6196013"/>
            <a:ext cx="7924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Total de registros recebidos: 329                                 Registros recebidos por tipo: 03                                Total de pontos: .2072,82</a:t>
            </a:r>
          </a:p>
        </p:txBody>
      </p:sp>
      <p:graphicFrame>
        <p:nvGraphicFramePr>
          <p:cNvPr id="13314" name="Object 16"/>
          <p:cNvGraphicFramePr>
            <a:graphicFrameLocks noChangeAspect="1"/>
          </p:cNvGraphicFramePr>
          <p:nvPr/>
        </p:nvGraphicFramePr>
        <p:xfrm>
          <a:off x="579438" y="1192213"/>
          <a:ext cx="8024812" cy="4397375"/>
        </p:xfrm>
        <a:graphic>
          <a:graphicData uri="http://schemas.openxmlformats.org/presentationml/2006/ole">
            <p:oleObj spid="_x0000_s13314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796925" y="1268413"/>
          <a:ext cx="7519988" cy="5256212"/>
        </p:xfrm>
        <a:graphic>
          <a:graphicData uri="http://schemas.openxmlformats.org/presentationml/2006/ole">
            <p:oleObj spid="_x0000_s14338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9699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0" y="152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RTR-5    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179388" y="6175375"/>
            <a:ext cx="885666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A RTR-5 possui o total de 194 linhas. No Trimestre 104 linhas foram reclamadas, das quais 18 são Intra-Região, 57 Inter-Região, 28 da Região Centro e 01 BRT-Transoeste.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5367" name="Text Box 1031"/>
          <p:cNvSpPr txBox="1">
            <a:spLocks noChangeArrowheads="1"/>
          </p:cNvSpPr>
          <p:nvPr/>
        </p:nvSpPr>
        <p:spPr bwMode="auto">
          <a:xfrm>
            <a:off x="3132138" y="4941888"/>
            <a:ext cx="2808287" cy="116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Percentual de Linhas Reclamadas: 53,61%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Intra-Região: 49,56%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Inter-Região: 75%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Região Centro: 50,91%</a:t>
            </a:r>
          </a:p>
        </p:txBody>
      </p:sp>
      <p:graphicFrame>
        <p:nvGraphicFramePr>
          <p:cNvPr id="15362" name="Object 22"/>
          <p:cNvGraphicFramePr>
            <a:graphicFrameLocks noChangeAspect="1"/>
          </p:cNvGraphicFramePr>
          <p:nvPr/>
        </p:nvGraphicFramePr>
        <p:xfrm>
          <a:off x="107950" y="765175"/>
          <a:ext cx="2879725" cy="4032250"/>
        </p:xfrm>
        <a:graphic>
          <a:graphicData uri="http://schemas.openxmlformats.org/presentationml/2006/ole">
            <p:oleObj spid="_x0000_s15362" name="Planilha" r:id="rId3" imgW="5038716" imgH="6839037" progId="Excel.Sheet.8">
              <p:embed/>
            </p:oleObj>
          </a:graphicData>
        </a:graphic>
      </p:graphicFrame>
      <p:graphicFrame>
        <p:nvGraphicFramePr>
          <p:cNvPr id="15363" name="Object 22"/>
          <p:cNvGraphicFramePr>
            <a:graphicFrameLocks noChangeAspect="1"/>
          </p:cNvGraphicFramePr>
          <p:nvPr/>
        </p:nvGraphicFramePr>
        <p:xfrm>
          <a:off x="3060700" y="765175"/>
          <a:ext cx="2879725" cy="4032250"/>
        </p:xfrm>
        <a:graphic>
          <a:graphicData uri="http://schemas.openxmlformats.org/presentationml/2006/ole">
            <p:oleObj spid="_x0000_s15363" name="Planilha" r:id="rId4" imgW="5038716" imgH="6867650" progId="Excel.Sheet.8">
              <p:embed/>
            </p:oleObj>
          </a:graphicData>
        </a:graphic>
      </p:graphicFrame>
      <p:graphicFrame>
        <p:nvGraphicFramePr>
          <p:cNvPr id="15364" name="Object 22"/>
          <p:cNvGraphicFramePr>
            <a:graphicFrameLocks noChangeAspect="1"/>
          </p:cNvGraphicFramePr>
          <p:nvPr/>
        </p:nvGraphicFramePr>
        <p:xfrm>
          <a:off x="6011863" y="765175"/>
          <a:ext cx="2879725" cy="4032250"/>
        </p:xfrm>
        <a:graphic>
          <a:graphicData uri="http://schemas.openxmlformats.org/presentationml/2006/ole">
            <p:oleObj spid="_x0000_s15364" name="Planilha" r:id="rId5" imgW="5038716" imgH="6495952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819150" y="6124575"/>
            <a:ext cx="8001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Total de registros recebidos: 591                             Registros recebidos  por tipo: 02                                Total de pontos: 3.509,70</a:t>
            </a:r>
          </a:p>
        </p:txBody>
      </p:sp>
      <p:graphicFrame>
        <p:nvGraphicFramePr>
          <p:cNvPr id="16386" name="Object 45"/>
          <p:cNvGraphicFramePr>
            <a:graphicFrameLocks noChangeAspect="1"/>
          </p:cNvGraphicFramePr>
          <p:nvPr/>
        </p:nvGraphicFramePr>
        <p:xfrm>
          <a:off x="363538" y="1101725"/>
          <a:ext cx="8240712" cy="4848225"/>
        </p:xfrm>
        <a:graphic>
          <a:graphicData uri="http://schemas.openxmlformats.org/presentationml/2006/ole">
            <p:oleObj spid="_x0000_s16386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7410" name="Object 1039"/>
          <p:cNvGraphicFramePr>
            <a:graphicFrameLocks noChangeAspect="1"/>
          </p:cNvGraphicFramePr>
          <p:nvPr/>
        </p:nvGraphicFramePr>
        <p:xfrm>
          <a:off x="650875" y="1101725"/>
          <a:ext cx="7953375" cy="4848225"/>
        </p:xfrm>
        <a:graphic>
          <a:graphicData uri="http://schemas.openxmlformats.org/presentationml/2006/ole">
            <p:oleObj spid="_x0000_s17410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8434" name="Planilha" r:id="rId3" imgW="11606400" imgH="110304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9458" name="Planilha" r:id="rId3" imgW="11606400" imgH="11764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0" y="25400"/>
          <a:ext cx="9144000" cy="6832600"/>
        </p:xfrm>
        <a:graphic>
          <a:graphicData uri="http://schemas.openxmlformats.org/presentationml/2006/ole">
            <p:oleObj spid="_x0000_s20482" name="Planilha" r:id="rId3" imgW="6137280" imgH="5869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1506" name="Planilha" r:id="rId3" imgW="11606400" imgH="11764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0" y="36513"/>
          <a:ext cx="8540750" cy="6669087"/>
        </p:xfrm>
        <a:graphic>
          <a:graphicData uri="http://schemas.openxmlformats.org/presentationml/2006/ole">
            <p:oleObj spid="_x0000_s22530" name="Planilha" r:id="rId3" imgW="10143000" imgH="6224400" progId="Excel.Shee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50083</TotalTime>
  <Words>504</Words>
  <Application>Microsoft Office PowerPoint</Application>
  <PresentationFormat>Apresentação na tela (4:3)</PresentationFormat>
  <Paragraphs>86</Paragraphs>
  <Slides>28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28</vt:i4>
      </vt:variant>
    </vt:vector>
  </HeadingPairs>
  <TitlesOfParts>
    <vt:vector size="36" baseType="lpstr">
      <vt:lpstr>Arial</vt:lpstr>
      <vt:lpstr>Times New Roman</vt:lpstr>
      <vt:lpstr>Calibri</vt:lpstr>
      <vt:lpstr>Tahoma</vt:lpstr>
      <vt:lpstr>Estrutura padrão</vt:lpstr>
      <vt:lpstr>Planilha do Microsoft Office Excel</vt:lpstr>
      <vt:lpstr>Gráfico do Microsoft Office Excel</vt:lpstr>
      <vt:lpstr>Planilha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2076</cp:revision>
  <dcterms:created xsi:type="dcterms:W3CDTF">2009-11-26T17:11:22Z</dcterms:created>
  <dcterms:modified xsi:type="dcterms:W3CDTF">2013-07-22T13:45:38Z</dcterms:modified>
</cp:coreProperties>
</file>